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8.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2"/>
  </p:notesMasterIdLst>
  <p:handoutMasterIdLst>
    <p:handoutMasterId r:id="rId63"/>
  </p:handoutMasterIdLst>
  <p:sldIdLst>
    <p:sldId id="1365" r:id="rId2"/>
    <p:sldId id="1342" r:id="rId3"/>
    <p:sldId id="1343" r:id="rId4"/>
    <p:sldId id="1364" r:id="rId5"/>
    <p:sldId id="1259" r:id="rId6"/>
    <p:sldId id="1260" r:id="rId7"/>
    <p:sldId id="1262" r:id="rId8"/>
    <p:sldId id="1263" r:id="rId9"/>
    <p:sldId id="1264" r:id="rId10"/>
    <p:sldId id="1266" r:id="rId11"/>
    <p:sldId id="1271" r:id="rId12"/>
    <p:sldId id="1077" r:id="rId13"/>
    <p:sldId id="1115" r:id="rId14"/>
    <p:sldId id="1114" r:id="rId15"/>
    <p:sldId id="1284" r:id="rId16"/>
    <p:sldId id="1309" r:id="rId17"/>
    <p:sldId id="1376" r:id="rId18"/>
    <p:sldId id="1377" r:id="rId19"/>
    <p:sldId id="1398" r:id="rId20"/>
    <p:sldId id="1399" r:id="rId21"/>
    <p:sldId id="1400" r:id="rId22"/>
    <p:sldId id="1378" r:id="rId23"/>
    <p:sldId id="1383" r:id="rId24"/>
    <p:sldId id="1379" r:id="rId25"/>
    <p:sldId id="1380" r:id="rId26"/>
    <p:sldId id="1381" r:id="rId27"/>
    <p:sldId id="1396" r:id="rId28"/>
    <p:sldId id="1384" r:id="rId29"/>
    <p:sldId id="1385" r:id="rId30"/>
    <p:sldId id="1401" r:id="rId31"/>
    <p:sldId id="1402" r:id="rId32"/>
    <p:sldId id="1386" r:id="rId33"/>
    <p:sldId id="1387" r:id="rId34"/>
    <p:sldId id="1388" r:id="rId35"/>
    <p:sldId id="1389" r:id="rId36"/>
    <p:sldId id="1390" r:id="rId37"/>
    <p:sldId id="1404" r:id="rId38"/>
    <p:sldId id="1392" r:id="rId39"/>
    <p:sldId id="1397" r:id="rId40"/>
    <p:sldId id="1394" r:id="rId41"/>
    <p:sldId id="1403" r:id="rId42"/>
    <p:sldId id="1382" r:id="rId43"/>
    <p:sldId id="1375" r:id="rId44"/>
    <p:sldId id="1307" r:id="rId45"/>
    <p:sldId id="1285" r:id="rId46"/>
    <p:sldId id="1287" r:id="rId47"/>
    <p:sldId id="1345" r:id="rId48"/>
    <p:sldId id="1346" r:id="rId49"/>
    <p:sldId id="1347" r:id="rId50"/>
    <p:sldId id="1348" r:id="rId51"/>
    <p:sldId id="1291" r:id="rId52"/>
    <p:sldId id="1292" r:id="rId53"/>
    <p:sldId id="1294" r:id="rId54"/>
    <p:sldId id="1303" r:id="rId55"/>
    <p:sldId id="1295" r:id="rId56"/>
    <p:sldId id="1308" r:id="rId57"/>
    <p:sldId id="1297" r:id="rId58"/>
    <p:sldId id="1373" r:id="rId59"/>
    <p:sldId id="1374" r:id="rId60"/>
    <p:sldId id="1208" r:id="rId6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B3F15"/>
    <a:srgbClr val="0000FF"/>
    <a:srgbClr val="84D21C"/>
    <a:srgbClr val="33CCFF"/>
    <a:srgbClr val="0033CC"/>
    <a:srgbClr val="2EC02E"/>
    <a:srgbClr val="303030"/>
    <a:srgbClr val="34343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932" autoAdjust="0"/>
  </p:normalViewPr>
  <p:slideViewPr>
    <p:cSldViewPr>
      <p:cViewPr varScale="1">
        <p:scale>
          <a:sx n="95" d="100"/>
          <a:sy n="95" d="100"/>
        </p:scale>
        <p:origin x="804" y="72"/>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2068"/>
    </p:cViewPr>
  </p:sorterViewPr>
  <p:notesViewPr>
    <p:cSldViewPr>
      <p:cViewPr>
        <p:scale>
          <a:sx n="75" d="100"/>
          <a:sy n="75" d="100"/>
        </p:scale>
        <p:origin x="-2142"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rhad\Desktop\Niavaran\Growth\&#1578;&#1608;&#1604;&#1740;&#1583;%20&#1606;&#1575;&#1582;&#1575;&#1604;&#1589;%20&#1583;&#1575;&#1582;&#1604;&#1740;%20&#1587;&#1585;&#1575;&#1606;&#1607;%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Administrator\Desktop\&#1585;&#1608;&#1606;&#1602;%20&#1576;&#1582;&#1588;&#1740;%20&#1583;&#1585;%20&#1576;&#1582;&#1588;%20&#1605;&#1587;&#1705;&#1606;\&#1575;&#1605;&#1575;&#1585;%20&#1608;%20&#1575;&#1591;&#1604;&#1575;&#1593;&#1575;&#1578;%20&#1576;&#1582;&#1588;%20&#1605;&#1587;&#1705;&#1606;\&#1576;&#1585;&#1570;&#1608;&#1585;&#1583;%20&#1570;&#1605;&#1575;&#1585;&#1607;&#1575;%20%20&#1608;%20&#1606;&#1605;&#1608;&#1583;&#1575;&#1585;&#1607;&#1575;%20&#1575;&#1586;%20&#1570;&#1605;&#1575;&#1585;&#1607;&#1575;&#1740;%20&#1582;&#1575;&#1605;\&#1662;&#1585;&#1608;&#1575;&#1606;&#1607;%20&#1608;%20&#1602;&#1740;&#1605;&#1578;\&#1662;&#1585;&#1608;&#1575;&#1606;&#1607;.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rhad\Desktop\Niavaran\Growth\&#1578;&#1608;&#1604;&#1740;&#1583;%20&#1606;&#1575;&#1582;&#1575;&#1604;&#1589;%20&#1583;&#1575;&#1582;&#1604;&#1740;%20&#1587;&#1585;&#1575;&#1606;&#1607;%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Farhad\Downloads\&#1578;&#1608;&#1604;&#1740;&#1583;%20&#1606;&#1575;&#1582;&#1575;&#1604;&#1589;%20&#1583;&#1575;&#1582;&#1604;&#1740;%20&#1587;&#1585;&#1575;&#1606;&#16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aftare%20Amar\Hous.Reports\&#1583;&#1585;&#1575;&#1605;&#1583;%20&#1603;&#1604;-&#1588;&#1607;&#1585;&#1610;%20&#1608;%20&#1585;&#1608;&#1587;&#1578;&#1575;&#1610;&#1610;%20&#1605;&#1606;&#1576;&#1593;%20&#1587;&#1575;&#1740;&#1578;%20&#1605;&#1585;&#1705;&#1586;%20&#1570;&#1605;&#1575;&#158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khanmirzaei\Desktop\1\&#1662;&#1587;%20&#1575;&#1606;&#1583;&#1575;&#1586;%20&#1575;&#1587;&#1605;&#1740;%20&#1582;&#1575;&#1606;&#1608;&#1575;&#1585;%20_(&#1587;&#1575;&#1604;&#1575;&#1606;&#1607;)-%20&#1608;&#1585;&#1688;&#1606;%20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Farhad\Downloads\&#1578;&#1608;&#1604;&#1740;&#1583;%20&#1606;&#1575;&#1582;&#1575;&#1604;&#1589;%20&#1583;&#1575;&#1582;&#1604;&#1740;%20&#1587;&#1585;&#1575;&#1606;&#1607;.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arhad\Desktop\Niavaran\Growth\&#1605;&#1608;&#1580;&#1608;&#1583;&#1740;%20&#1587;&#1585;&#1605;&#1575;&#1740;&#1607;%20(1).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Farhad\Downloads\&#1578;&#1608;&#1604;&#1740;&#1583;%20&#1606;&#1575;&#1582;&#1575;&#1604;&#1589;%20&#1583;&#1575;&#1582;&#1604;&#1740;%20&#1587;&#1585;&#1575;&#1606;&#1607;%20(2).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Administrator\Desktop\&#1585;&#1608;&#1606;&#1602;%20&#1576;&#1582;&#1588;&#1740;%20&#1583;&#1585;%20&#1576;&#1582;&#1588;%20&#1605;&#1587;&#1705;&#1606;\&#1575;&#1605;&#1575;&#1585;%20&#1608;%20&#1575;&#1591;&#1604;&#1575;&#1593;&#1575;&#1578;%20&#1576;&#1582;&#1588;%20&#1605;&#1587;&#1705;&#1606;\&#1576;&#1585;&#1570;&#1608;&#1585;&#1583;%20&#1570;&#1605;&#1575;&#1585;&#1607;&#1575;%20%20&#1608;%20&#1606;&#1605;&#1608;&#1583;&#1575;&#1585;&#1607;&#1575;%20&#1575;&#1586;%20&#1570;&#1605;&#1575;&#1585;&#1607;&#1575;&#1740;%20&#1582;&#1575;&#1605;\&#1662;&#1585;&#1608;&#1575;&#1606;&#1607;%20&#1608;%20&#1602;&#1740;&#1605;&#1578;\&#1662;&#1585;&#1608;&#1575;&#1606;&#160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a-IR" sz="2000">
                <a:cs typeface="B Titr" panose="00000700000000000000" pitchFamily="2" charset="-78"/>
              </a:rPr>
              <a:t>نسبت</a:t>
            </a:r>
            <a:r>
              <a:rPr lang="fa-IR" sz="2000" baseline="0">
                <a:cs typeface="B Titr" panose="00000700000000000000" pitchFamily="2" charset="-78"/>
              </a:rPr>
              <a:t> شاغلین به کل جمعیت</a:t>
            </a:r>
            <a:endParaRPr lang="en-US" sz="2000">
              <a:cs typeface="B Titr" panose="00000700000000000000" pitchFamily="2" charset="-78"/>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'[تولید ناخالص داخلی سرانه (3).xlsx]Sheet1'!$I$1:$BG$1</c:f>
              <c:numCache>
                <c:formatCode>0</c:formatCode>
                <c:ptCount val="51"/>
                <c:pt idx="0">
                  <c:v>1345</c:v>
                </c:pt>
                <c:pt idx="1">
                  <c:v>1346</c:v>
                </c:pt>
                <c:pt idx="2">
                  <c:v>1347</c:v>
                </c:pt>
                <c:pt idx="3">
                  <c:v>1348</c:v>
                </c:pt>
                <c:pt idx="4">
                  <c:v>1349</c:v>
                </c:pt>
                <c:pt idx="5">
                  <c:v>1350</c:v>
                </c:pt>
                <c:pt idx="6">
                  <c:v>1351</c:v>
                </c:pt>
                <c:pt idx="7">
                  <c:v>1352</c:v>
                </c:pt>
                <c:pt idx="8">
                  <c:v>1353</c:v>
                </c:pt>
                <c:pt idx="9">
                  <c:v>1354</c:v>
                </c:pt>
                <c:pt idx="10">
                  <c:v>1355</c:v>
                </c:pt>
                <c:pt idx="11">
                  <c:v>1356</c:v>
                </c:pt>
                <c:pt idx="12">
                  <c:v>1357</c:v>
                </c:pt>
                <c:pt idx="13">
                  <c:v>1358</c:v>
                </c:pt>
                <c:pt idx="14">
                  <c:v>1359</c:v>
                </c:pt>
                <c:pt idx="15">
                  <c:v>1360</c:v>
                </c:pt>
                <c:pt idx="16">
                  <c:v>1361</c:v>
                </c:pt>
                <c:pt idx="17">
                  <c:v>1362</c:v>
                </c:pt>
                <c:pt idx="18">
                  <c:v>1363</c:v>
                </c:pt>
                <c:pt idx="19">
                  <c:v>1364</c:v>
                </c:pt>
                <c:pt idx="20">
                  <c:v>1365</c:v>
                </c:pt>
                <c:pt idx="21">
                  <c:v>1366</c:v>
                </c:pt>
                <c:pt idx="22">
                  <c:v>1367</c:v>
                </c:pt>
                <c:pt idx="23">
                  <c:v>1368</c:v>
                </c:pt>
                <c:pt idx="24">
                  <c:v>1369</c:v>
                </c:pt>
                <c:pt idx="25">
                  <c:v>1370</c:v>
                </c:pt>
                <c:pt idx="26">
                  <c:v>1371</c:v>
                </c:pt>
                <c:pt idx="27">
                  <c:v>1372</c:v>
                </c:pt>
                <c:pt idx="28">
                  <c:v>1373</c:v>
                </c:pt>
                <c:pt idx="29">
                  <c:v>1374</c:v>
                </c:pt>
                <c:pt idx="30">
                  <c:v>1375</c:v>
                </c:pt>
                <c:pt idx="31">
                  <c:v>1376</c:v>
                </c:pt>
                <c:pt idx="32">
                  <c:v>1377</c:v>
                </c:pt>
                <c:pt idx="33">
                  <c:v>1378</c:v>
                </c:pt>
                <c:pt idx="34">
                  <c:v>1379</c:v>
                </c:pt>
                <c:pt idx="35">
                  <c:v>1380</c:v>
                </c:pt>
                <c:pt idx="36">
                  <c:v>1381</c:v>
                </c:pt>
                <c:pt idx="37">
                  <c:v>1382</c:v>
                </c:pt>
                <c:pt idx="38">
                  <c:v>1383</c:v>
                </c:pt>
                <c:pt idx="39">
                  <c:v>1384</c:v>
                </c:pt>
                <c:pt idx="40">
                  <c:v>1385</c:v>
                </c:pt>
                <c:pt idx="41">
                  <c:v>1386</c:v>
                </c:pt>
                <c:pt idx="42">
                  <c:v>1387</c:v>
                </c:pt>
                <c:pt idx="43">
                  <c:v>1388</c:v>
                </c:pt>
                <c:pt idx="44">
                  <c:v>1389</c:v>
                </c:pt>
                <c:pt idx="45">
                  <c:v>1390</c:v>
                </c:pt>
                <c:pt idx="46">
                  <c:v>1391</c:v>
                </c:pt>
                <c:pt idx="47">
                  <c:v>1392</c:v>
                </c:pt>
                <c:pt idx="48">
                  <c:v>1393</c:v>
                </c:pt>
                <c:pt idx="49">
                  <c:v>1394</c:v>
                </c:pt>
                <c:pt idx="50">
                  <c:v>1395</c:v>
                </c:pt>
              </c:numCache>
            </c:numRef>
          </c:cat>
          <c:val>
            <c:numRef>
              <c:f>'[تولید ناخالص داخلی سرانه (3).xlsx]Sheet1'!$I$8:$BG$8</c:f>
              <c:numCache>
                <c:formatCode>General</c:formatCode>
                <c:ptCount val="51"/>
                <c:pt idx="0">
                  <c:v>0.27592333940831359</c:v>
                </c:pt>
                <c:pt idx="1">
                  <c:v>0.27100473706274969</c:v>
                </c:pt>
                <c:pt idx="2">
                  <c:v>0.26784508749320562</c:v>
                </c:pt>
                <c:pt idx="3">
                  <c:v>0.26378899882925994</c:v>
                </c:pt>
                <c:pt idx="4">
                  <c:v>0.2604422115647132</c:v>
                </c:pt>
                <c:pt idx="5">
                  <c:v>0.25776222617424827</c:v>
                </c:pt>
                <c:pt idx="6">
                  <c:v>0.25377200754256851</c:v>
                </c:pt>
                <c:pt idx="7">
                  <c:v>0.25422853814379476</c:v>
                </c:pt>
                <c:pt idx="8">
                  <c:v>0.25402361035207488</c:v>
                </c:pt>
                <c:pt idx="9">
                  <c:v>0.25153715888070344</c:v>
                </c:pt>
                <c:pt idx="10">
                  <c:v>0.26104067163072175</c:v>
                </c:pt>
                <c:pt idx="11">
                  <c:v>0.25978862273304532</c:v>
                </c:pt>
                <c:pt idx="12">
                  <c:v>0.25519186164342555</c:v>
                </c:pt>
                <c:pt idx="13">
                  <c:v>0.25111118845156227</c:v>
                </c:pt>
                <c:pt idx="14">
                  <c:v>0.24426473461253403</c:v>
                </c:pt>
                <c:pt idx="15">
                  <c:v>0.23997377811722195</c:v>
                </c:pt>
                <c:pt idx="16">
                  <c:v>0.23773870300775735</c:v>
                </c:pt>
                <c:pt idx="17">
                  <c:v>0.23704104989412345</c:v>
                </c:pt>
                <c:pt idx="18">
                  <c:v>0.2307333476358944</c:v>
                </c:pt>
                <c:pt idx="19">
                  <c:v>0.22873115748596842</c:v>
                </c:pt>
                <c:pt idx="20">
                  <c:v>0.22360865700677518</c:v>
                </c:pt>
                <c:pt idx="21">
                  <c:v>0.22442289570697618</c:v>
                </c:pt>
                <c:pt idx="22">
                  <c:v>0.22381253982904828</c:v>
                </c:pt>
                <c:pt idx="23">
                  <c:v>0.2242262307081539</c:v>
                </c:pt>
                <c:pt idx="24">
                  <c:v>0.23023626459817401</c:v>
                </c:pt>
                <c:pt idx="25">
                  <c:v>0.23455083546752153</c:v>
                </c:pt>
                <c:pt idx="26">
                  <c:v>0.23407712341925618</c:v>
                </c:pt>
                <c:pt idx="27">
                  <c:v>0.23323983740091139</c:v>
                </c:pt>
                <c:pt idx="28">
                  <c:v>0.23466639570009612</c:v>
                </c:pt>
                <c:pt idx="29">
                  <c:v>0.23756493982340388</c:v>
                </c:pt>
                <c:pt idx="30">
                  <c:v>0.24770067641445193</c:v>
                </c:pt>
                <c:pt idx="31">
                  <c:v>0.24247023006635371</c:v>
                </c:pt>
                <c:pt idx="32">
                  <c:v>0.24983690676354905</c:v>
                </c:pt>
                <c:pt idx="33">
                  <c:v>0.25241018311868524</c:v>
                </c:pt>
                <c:pt idx="34">
                  <c:v>0.25512768206090752</c:v>
                </c:pt>
                <c:pt idx="35">
                  <c:v>0.26031172699192684</c:v>
                </c:pt>
                <c:pt idx="36">
                  <c:v>0.26868741611855296</c:v>
                </c:pt>
                <c:pt idx="37">
                  <c:v>0.27533832300271976</c:v>
                </c:pt>
                <c:pt idx="38">
                  <c:v>0.28307224273180975</c:v>
                </c:pt>
                <c:pt idx="39">
                  <c:v>0.297138772356207</c:v>
                </c:pt>
                <c:pt idx="40">
                  <c:v>0.29564068617254291</c:v>
                </c:pt>
                <c:pt idx="41">
                  <c:v>0.29555281610702977</c:v>
                </c:pt>
                <c:pt idx="42">
                  <c:v>0.28367764724134759</c:v>
                </c:pt>
                <c:pt idx="43">
                  <c:v>0.2869088958927653</c:v>
                </c:pt>
                <c:pt idx="44">
                  <c:v>0.27855211622686377</c:v>
                </c:pt>
                <c:pt idx="45">
                  <c:v>0.26463586584127202</c:v>
                </c:pt>
                <c:pt idx="46">
                  <c:v>0.27129194478674851</c:v>
                </c:pt>
                <c:pt idx="47">
                  <c:v>0.27758361257152148</c:v>
                </c:pt>
                <c:pt idx="48">
                  <c:v>0.27383422274421593</c:v>
                </c:pt>
                <c:pt idx="49">
                  <c:v>0.27906872421587292</c:v>
                </c:pt>
                <c:pt idx="50">
                  <c:v>0.28489526757986033</c:v>
                </c:pt>
              </c:numCache>
            </c:numRef>
          </c:val>
          <c:smooth val="0"/>
          <c:extLst xmlns:c16r2="http://schemas.microsoft.com/office/drawing/2015/06/chart">
            <c:ext xmlns:c16="http://schemas.microsoft.com/office/drawing/2014/chart" uri="{C3380CC4-5D6E-409C-BE32-E72D297353CC}">
              <c16:uniqueId val="{00000000-81C2-4AB9-9DC9-8242E8CBC0F4}"/>
            </c:ext>
          </c:extLst>
        </c:ser>
        <c:dLbls>
          <c:showLegendKey val="0"/>
          <c:showVal val="0"/>
          <c:showCatName val="0"/>
          <c:showSerName val="0"/>
          <c:showPercent val="0"/>
          <c:showBubbleSize val="0"/>
        </c:dLbls>
        <c:smooth val="0"/>
        <c:axId val="68937792"/>
        <c:axId val="68949760"/>
      </c:lineChart>
      <c:catAx>
        <c:axId val="689377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49760"/>
        <c:crosses val="autoZero"/>
        <c:auto val="1"/>
        <c:lblAlgn val="ctr"/>
        <c:lblOffset val="100"/>
        <c:noMultiLvlLbl val="0"/>
      </c:catAx>
      <c:valAx>
        <c:axId val="6894976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72928925106063E-2"/>
          <c:y val="5.1400554097404488E-2"/>
          <c:w val="0.91423139042198154"/>
          <c:h val="0.62758471764080115"/>
        </c:manualLayout>
      </c:layout>
      <c:barChart>
        <c:barDir val="col"/>
        <c:grouping val="clustered"/>
        <c:varyColors val="0"/>
        <c:ser>
          <c:idx val="0"/>
          <c:order val="0"/>
          <c:tx>
            <c:strRef>
              <c:f>سالانه!$B$1</c:f>
              <c:strCache>
                <c:ptCount val="1"/>
                <c:pt idx="0">
                  <c:v>تعداد واحد مسکونی در پروانه های ساختمانی در شهر تهران (هزار واحد)</c:v>
                </c:pt>
              </c:strCache>
            </c:strRef>
          </c:tx>
          <c:invertIfNegative val="0"/>
          <c:dLbls>
            <c:spPr>
              <a:noFill/>
              <a:ln>
                <a:noFill/>
              </a:ln>
              <a:effectLst/>
            </c:spPr>
            <c:txPr>
              <a:bodyPr/>
              <a:lstStyle/>
              <a:p>
                <a:pPr>
                  <a:defRPr lang="en-US" b="0">
                    <a:latin typeface="BASAER YAGHUT" panose="000004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سالانه!$A$7:$A$27</c:f>
              <c:strCache>
                <c:ptCount val="21"/>
                <c:pt idx="0">
                  <c:v>1375</c:v>
                </c:pt>
                <c:pt idx="1">
                  <c:v>1376</c:v>
                </c:pt>
                <c:pt idx="2">
                  <c:v>1377</c:v>
                </c:pt>
                <c:pt idx="3">
                  <c:v>1378</c:v>
                </c:pt>
                <c:pt idx="4">
                  <c:v>1379</c:v>
                </c:pt>
                <c:pt idx="5">
                  <c:v>1380</c:v>
                </c:pt>
                <c:pt idx="6">
                  <c:v>1381</c:v>
                </c:pt>
                <c:pt idx="7">
                  <c:v>1382</c:v>
                </c:pt>
                <c:pt idx="8">
                  <c:v>1383</c:v>
                </c:pt>
                <c:pt idx="9">
                  <c:v>1384</c:v>
                </c:pt>
                <c:pt idx="10">
                  <c:v>1385</c:v>
                </c:pt>
                <c:pt idx="11">
                  <c:v>1386</c:v>
                </c:pt>
                <c:pt idx="12">
                  <c:v>1387</c:v>
                </c:pt>
                <c:pt idx="13">
                  <c:v>1388</c:v>
                </c:pt>
                <c:pt idx="14">
                  <c:v>1389</c:v>
                </c:pt>
                <c:pt idx="15">
                  <c:v>1390</c:v>
                </c:pt>
                <c:pt idx="16">
                  <c:v>1391</c:v>
                </c:pt>
                <c:pt idx="17">
                  <c:v>1392</c:v>
                </c:pt>
                <c:pt idx="18">
                  <c:v>1393</c:v>
                </c:pt>
                <c:pt idx="19">
                  <c:v>1394</c:v>
                </c:pt>
                <c:pt idx="20">
                  <c:v>1395 (شش ماهه اول)</c:v>
                </c:pt>
              </c:strCache>
            </c:strRef>
          </c:cat>
          <c:val>
            <c:numRef>
              <c:f>سالانه!$B$7:$B$27</c:f>
              <c:numCache>
                <c:formatCode>_-* #,##0_-;_-* #,##0\-;_-* "-"??_-;_-@_-</c:formatCode>
                <c:ptCount val="21"/>
                <c:pt idx="0">
                  <c:v>85.066000000000003</c:v>
                </c:pt>
                <c:pt idx="1">
                  <c:v>50.150999999999996</c:v>
                </c:pt>
                <c:pt idx="2">
                  <c:v>37.056999999999995</c:v>
                </c:pt>
                <c:pt idx="3">
                  <c:v>78.287999999999997</c:v>
                </c:pt>
                <c:pt idx="4">
                  <c:v>132.03300000000002</c:v>
                </c:pt>
                <c:pt idx="5">
                  <c:v>167.91499999999999</c:v>
                </c:pt>
                <c:pt idx="6">
                  <c:v>131.87200000000001</c:v>
                </c:pt>
                <c:pt idx="7">
                  <c:v>68.619</c:v>
                </c:pt>
                <c:pt idx="8">
                  <c:v>79.074999999999989</c:v>
                </c:pt>
                <c:pt idx="9">
                  <c:v>66.3</c:v>
                </c:pt>
                <c:pt idx="10">
                  <c:v>89.680999999999983</c:v>
                </c:pt>
                <c:pt idx="11">
                  <c:v>158.52600000000001</c:v>
                </c:pt>
                <c:pt idx="12">
                  <c:v>135.34</c:v>
                </c:pt>
                <c:pt idx="13">
                  <c:v>89.021999999999991</c:v>
                </c:pt>
                <c:pt idx="14">
                  <c:v>149.41499999999999</c:v>
                </c:pt>
                <c:pt idx="15">
                  <c:v>233.03700000000001</c:v>
                </c:pt>
                <c:pt idx="16">
                  <c:v>200.78200000000001</c:v>
                </c:pt>
                <c:pt idx="17">
                  <c:v>175.911</c:v>
                </c:pt>
                <c:pt idx="18">
                  <c:v>86</c:v>
                </c:pt>
                <c:pt idx="19">
                  <c:v>65.7</c:v>
                </c:pt>
                <c:pt idx="20">
                  <c:v>32.800000000000004</c:v>
                </c:pt>
              </c:numCache>
            </c:numRef>
          </c:val>
        </c:ser>
        <c:dLbls>
          <c:showLegendKey val="0"/>
          <c:showVal val="0"/>
          <c:showCatName val="0"/>
          <c:showSerName val="0"/>
          <c:showPercent val="0"/>
          <c:showBubbleSize val="0"/>
        </c:dLbls>
        <c:gapWidth val="150"/>
        <c:axId val="433612880"/>
        <c:axId val="433610160"/>
      </c:barChart>
      <c:lineChart>
        <c:grouping val="standard"/>
        <c:varyColors val="0"/>
        <c:ser>
          <c:idx val="1"/>
          <c:order val="1"/>
          <c:tx>
            <c:strRef>
              <c:f>سالانه!$D$1</c:f>
              <c:strCache>
                <c:ptCount val="1"/>
                <c:pt idx="0">
                  <c:v>میانگین تعداد واحد مسکونی در پروانه های ساختمانی در شهر تهران (هزار واحد)</c:v>
                </c:pt>
              </c:strCache>
            </c:strRef>
          </c:tx>
          <c:marker>
            <c:symbol val="none"/>
          </c:marker>
          <c:val>
            <c:numRef>
              <c:f>سالانه!$D$7:$D$27</c:f>
              <c:numCache>
                <c:formatCode>_-* #,##0_-;_-* #,##0\-;_-* "-"??_-;_-@_-</c:formatCode>
                <c:ptCount val="21"/>
                <c:pt idx="0">
                  <c:v>114</c:v>
                </c:pt>
                <c:pt idx="1">
                  <c:v>114</c:v>
                </c:pt>
                <c:pt idx="2">
                  <c:v>114</c:v>
                </c:pt>
                <c:pt idx="3">
                  <c:v>114</c:v>
                </c:pt>
                <c:pt idx="4">
                  <c:v>114</c:v>
                </c:pt>
                <c:pt idx="5">
                  <c:v>114</c:v>
                </c:pt>
                <c:pt idx="6">
                  <c:v>114</c:v>
                </c:pt>
                <c:pt idx="7">
                  <c:v>114</c:v>
                </c:pt>
                <c:pt idx="8">
                  <c:v>114</c:v>
                </c:pt>
                <c:pt idx="9">
                  <c:v>114</c:v>
                </c:pt>
                <c:pt idx="10">
                  <c:v>114</c:v>
                </c:pt>
                <c:pt idx="11">
                  <c:v>114</c:v>
                </c:pt>
                <c:pt idx="12">
                  <c:v>114</c:v>
                </c:pt>
                <c:pt idx="13">
                  <c:v>114</c:v>
                </c:pt>
                <c:pt idx="14">
                  <c:v>114</c:v>
                </c:pt>
                <c:pt idx="15">
                  <c:v>114</c:v>
                </c:pt>
                <c:pt idx="16">
                  <c:v>114</c:v>
                </c:pt>
                <c:pt idx="17">
                  <c:v>114</c:v>
                </c:pt>
                <c:pt idx="18">
                  <c:v>114</c:v>
                </c:pt>
                <c:pt idx="19">
                  <c:v>114</c:v>
                </c:pt>
              </c:numCache>
            </c:numRef>
          </c:val>
          <c:smooth val="0"/>
        </c:ser>
        <c:dLbls>
          <c:showLegendKey val="0"/>
          <c:showVal val="0"/>
          <c:showCatName val="0"/>
          <c:showSerName val="0"/>
          <c:showPercent val="0"/>
          <c:showBubbleSize val="0"/>
        </c:dLbls>
        <c:marker val="1"/>
        <c:smooth val="0"/>
        <c:axId val="433612880"/>
        <c:axId val="433610160"/>
      </c:lineChart>
      <c:catAx>
        <c:axId val="433612880"/>
        <c:scaling>
          <c:orientation val="minMax"/>
        </c:scaling>
        <c:delete val="0"/>
        <c:axPos val="b"/>
        <c:numFmt formatCode="General" sourceLinked="1"/>
        <c:majorTickMark val="out"/>
        <c:minorTickMark val="none"/>
        <c:tickLblPos val="nextTo"/>
        <c:txPr>
          <a:bodyPr rot="-5400000" vert="horz"/>
          <a:lstStyle/>
          <a:p>
            <a:pPr>
              <a:defRPr lang="en-US" sz="1100" b="0">
                <a:latin typeface="BASAER YAGHUT" panose="00000400000000000000" pitchFamily="2" charset="0"/>
              </a:defRPr>
            </a:pPr>
            <a:endParaRPr lang="en-US"/>
          </a:p>
        </c:txPr>
        <c:crossAx val="433610160"/>
        <c:crosses val="autoZero"/>
        <c:auto val="1"/>
        <c:lblAlgn val="ctr"/>
        <c:lblOffset val="100"/>
        <c:noMultiLvlLbl val="0"/>
      </c:catAx>
      <c:valAx>
        <c:axId val="433610160"/>
        <c:scaling>
          <c:orientation val="minMax"/>
        </c:scaling>
        <c:delete val="0"/>
        <c:axPos val="l"/>
        <c:majorGridlines/>
        <c:numFmt formatCode="_-* #,##0_-;_-* #,##0\-;_-* &quot;-&quot;??_-;_-@_-" sourceLinked="1"/>
        <c:majorTickMark val="out"/>
        <c:minorTickMark val="none"/>
        <c:tickLblPos val="nextTo"/>
        <c:txPr>
          <a:bodyPr/>
          <a:lstStyle/>
          <a:p>
            <a:pPr>
              <a:defRPr lang="en-US" b="0">
                <a:latin typeface="BASAER YAGHUT" panose="00000400000000000000" pitchFamily="2" charset="0"/>
              </a:defRPr>
            </a:pPr>
            <a:endParaRPr lang="en-US"/>
          </a:p>
        </c:txPr>
        <c:crossAx val="433612880"/>
        <c:crosses val="autoZero"/>
        <c:crossBetween val="between"/>
      </c:valAx>
    </c:plotArea>
    <c:legend>
      <c:legendPos val="r"/>
      <c:layout>
        <c:manualLayout>
          <c:xMode val="edge"/>
          <c:yMode val="edge"/>
          <c:x val="1.9195292896080701E-3"/>
          <c:y val="0.83039878880388163"/>
          <c:w val="0.96561360085392078"/>
          <c:h val="9.7199718965393173E-2"/>
        </c:manualLayout>
      </c:layout>
      <c:overlay val="0"/>
      <c:txPr>
        <a:bodyPr/>
        <a:lstStyle/>
        <a:p>
          <a:pPr rtl="0">
            <a:defRPr lang="en-US" sz="1100">
              <a:cs typeface="B Zar" panose="00000400000000000000" pitchFamily="2" charset="-78"/>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a-IR" sz="2000">
                <a:cs typeface="B Titr" panose="00000700000000000000" pitchFamily="2" charset="-78"/>
              </a:rPr>
              <a:t>اشتغال کشور(میلیون</a:t>
            </a:r>
            <a:r>
              <a:rPr lang="fa-IR" sz="2000" baseline="0">
                <a:cs typeface="B Titr" panose="00000700000000000000" pitchFamily="2" charset="-78"/>
              </a:rPr>
              <a:t> نفر)</a:t>
            </a:r>
            <a:endParaRPr lang="en-US" sz="2000">
              <a:cs typeface="B Titr" panose="00000700000000000000" pitchFamily="2" charset="-78"/>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Sheet1!$AR$1:$BG$1</c:f>
              <c:numCache>
                <c:formatCode>0</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Sheet1!$AR$9:$BG$9</c:f>
              <c:numCache>
                <c:formatCode>General</c:formatCode>
                <c:ptCount val="16"/>
                <c:pt idx="0">
                  <c:v>16.998695999999999</c:v>
                </c:pt>
                <c:pt idx="1">
                  <c:v>17.814087999999998</c:v>
                </c:pt>
                <c:pt idx="2">
                  <c:v>18.534348000000001</c:v>
                </c:pt>
                <c:pt idx="3">
                  <c:v>19.346495999999998</c:v>
                </c:pt>
                <c:pt idx="4">
                  <c:v>20.61857975500001</c:v>
                </c:pt>
                <c:pt idx="5">
                  <c:v>20.841421362750005</c:v>
                </c:pt>
                <c:pt idx="6">
                  <c:v>21.092478171499998</c:v>
                </c:pt>
                <c:pt idx="7">
                  <c:v>20.500311013499999</c:v>
                </c:pt>
                <c:pt idx="8">
                  <c:v>21.000705291250004</c:v>
                </c:pt>
                <c:pt idx="9">
                  <c:v>20.656694266250003</c:v>
                </c:pt>
                <c:pt idx="10">
                  <c:v>19.887297723500001</c:v>
                </c:pt>
                <c:pt idx="11">
                  <c:v>20.628225605749996</c:v>
                </c:pt>
                <c:pt idx="12">
                  <c:v>21.346179806750001</c:v>
                </c:pt>
                <c:pt idx="13">
                  <c:v>21.304302529499999</c:v>
                </c:pt>
                <c:pt idx="14">
                  <c:v>21.972085304922853</c:v>
                </c:pt>
                <c:pt idx="15">
                  <c:v>22.7</c:v>
                </c:pt>
              </c:numCache>
            </c:numRef>
          </c:val>
          <c:smooth val="0"/>
          <c:extLst xmlns:c16r2="http://schemas.microsoft.com/office/drawing/2015/06/chart">
            <c:ext xmlns:c16="http://schemas.microsoft.com/office/drawing/2014/chart" uri="{C3380CC4-5D6E-409C-BE32-E72D297353CC}">
              <c16:uniqueId val="{00000000-A180-4B72-8792-1894962BF6D8}"/>
            </c:ext>
          </c:extLst>
        </c:ser>
        <c:dLbls>
          <c:showLegendKey val="0"/>
          <c:showVal val="0"/>
          <c:showCatName val="0"/>
          <c:showSerName val="0"/>
          <c:showPercent val="0"/>
          <c:showBubbleSize val="0"/>
        </c:dLbls>
        <c:smooth val="0"/>
        <c:axId val="68947584"/>
        <c:axId val="68938336"/>
      </c:lineChart>
      <c:catAx>
        <c:axId val="6894758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8336"/>
        <c:crosses val="autoZero"/>
        <c:auto val="1"/>
        <c:lblAlgn val="ctr"/>
        <c:lblOffset val="100"/>
        <c:noMultiLvlLbl val="0"/>
      </c:catAx>
      <c:valAx>
        <c:axId val="68938336"/>
        <c:scaling>
          <c:orientation val="minMax"/>
          <c:min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4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Titr" panose="00000700000000000000" pitchFamily="2" charset="-78"/>
              </a:rPr>
              <a:t>تولید ناخالص</a:t>
            </a:r>
            <a:r>
              <a:rPr lang="fa-IR" baseline="0">
                <a:cs typeface="B Titr" panose="00000700000000000000" pitchFamily="2" charset="-78"/>
              </a:rPr>
              <a:t> داخلی سرانه(میلیون ریال)</a:t>
            </a:r>
            <a:endParaRPr lang="en-US">
              <a:cs typeface="B Titr" panose="00000700000000000000" pitchFamily="2" charset="-78"/>
            </a:endParaRPr>
          </a:p>
        </c:rich>
      </c:tx>
      <c:layout/>
      <c:overlay val="0"/>
      <c:spPr>
        <a:noFill/>
        <a:ln>
          <a:noFill/>
        </a:ln>
        <a:effectLst/>
      </c:spPr>
    </c:title>
    <c:autoTitleDeleted val="0"/>
    <c:plotArea>
      <c:layout/>
      <c:lineChart>
        <c:grouping val="standard"/>
        <c:varyColors val="0"/>
        <c:ser>
          <c:idx val="0"/>
          <c:order val="0"/>
          <c:tx>
            <c:v>تولید ناخالص داخلی سرانه</c:v>
          </c:tx>
          <c:spPr>
            <a:ln w="28575" cap="rnd">
              <a:solidFill>
                <a:schemeClr val="accent1"/>
              </a:solidFill>
              <a:round/>
            </a:ln>
            <a:effectLst/>
          </c:spPr>
          <c:marker>
            <c:symbol val="none"/>
          </c:marker>
          <c:cat>
            <c:numRef>
              <c:f>'[تولید ناخالص داخلی سرانه.xlsx]Sheet2'!$A$2:$A$17</c:f>
              <c:numCache>
                <c:formatCode>[$-3000401]0</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'[تولید ناخالص داخلی سرانه.xlsx]Sheet2'!$B$2:$B$17</c:f>
              <c:numCache>
                <c:formatCode>General</c:formatCode>
                <c:ptCount val="16"/>
                <c:pt idx="0">
                  <c:v>19.589087005419842</c:v>
                </c:pt>
                <c:pt idx="1">
                  <c:v>20.861350931703551</c:v>
                </c:pt>
                <c:pt idx="2">
                  <c:v>22.276342549047616</c:v>
                </c:pt>
                <c:pt idx="3">
                  <c:v>22.958115059434203</c:v>
                </c:pt>
                <c:pt idx="4">
                  <c:v>24.040587725345222</c:v>
                </c:pt>
                <c:pt idx="5">
                  <c:v>25.099742299479875</c:v>
                </c:pt>
                <c:pt idx="6">
                  <c:v>26.713584062483545</c:v>
                </c:pt>
                <c:pt idx="7">
                  <c:v>26.550177635170765</c:v>
                </c:pt>
                <c:pt idx="8">
                  <c:v>26.544869649073679</c:v>
                </c:pt>
                <c:pt idx="9">
                  <c:v>27.898935210215683</c:v>
                </c:pt>
                <c:pt idx="10">
                  <c:v>28.715151501652279</c:v>
                </c:pt>
                <c:pt idx="11">
                  <c:v>26.454936522942432</c:v>
                </c:pt>
                <c:pt idx="12">
                  <c:v>25.654785435630689</c:v>
                </c:pt>
                <c:pt idx="13">
                  <c:v>26.113059125964011</c:v>
                </c:pt>
                <c:pt idx="14">
                  <c:v>25.338956582704203</c:v>
                </c:pt>
                <c:pt idx="15">
                  <c:v>26.891343250814547</c:v>
                </c:pt>
              </c:numCache>
            </c:numRef>
          </c:val>
          <c:smooth val="0"/>
          <c:extLst xmlns:c16r2="http://schemas.microsoft.com/office/drawing/2015/06/chart">
            <c:ext xmlns:c16="http://schemas.microsoft.com/office/drawing/2014/chart" uri="{C3380CC4-5D6E-409C-BE32-E72D297353CC}">
              <c16:uniqueId val="{00000000-D9AF-4DE4-A8D7-AA0F489DE1CD}"/>
            </c:ext>
          </c:extLst>
        </c:ser>
        <c:ser>
          <c:idx val="1"/>
          <c:order val="1"/>
          <c:tx>
            <c:v>تولید ناخالص داخلی با رشد ۵.۳ درصد</c:v>
          </c:tx>
          <c:spPr>
            <a:ln w="28575" cap="rnd">
              <a:solidFill>
                <a:schemeClr val="bg1"/>
              </a:solidFill>
              <a:prstDash val="sysDash"/>
              <a:round/>
            </a:ln>
            <a:effectLst/>
          </c:spPr>
          <c:marker>
            <c:symbol val="none"/>
          </c:marker>
          <c:cat>
            <c:numRef>
              <c:f>'[تولید ناخالص داخلی سرانه.xlsx]Sheet2'!$A$2:$A$17</c:f>
              <c:numCache>
                <c:formatCode>[$-3000401]0</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'[تولید ناخالص داخلی سرانه.xlsx]Sheet2'!$C$2:$C$17</c:f>
              <c:numCache>
                <c:formatCode>General</c:formatCode>
                <c:ptCount val="16"/>
                <c:pt idx="6">
                  <c:v>26.713584062483545</c:v>
                </c:pt>
                <c:pt idx="7">
                  <c:v>28.129404017795171</c:v>
                </c:pt>
                <c:pt idx="8">
                  <c:v>29.620262430738315</c:v>
                </c:pt>
                <c:pt idx="9">
                  <c:v>31.190136339567445</c:v>
                </c:pt>
                <c:pt idx="10">
                  <c:v>32.843213565564518</c:v>
                </c:pt>
                <c:pt idx="11">
                  <c:v>34.583903884539438</c:v>
                </c:pt>
                <c:pt idx="12">
                  <c:v>36.416850790420028</c:v>
                </c:pt>
                <c:pt idx="13">
                  <c:v>38.346943882312289</c:v>
                </c:pt>
                <c:pt idx="14">
                  <c:v>40.379331908074839</c:v>
                </c:pt>
                <c:pt idx="15">
                  <c:v>42.519436499202804</c:v>
                </c:pt>
              </c:numCache>
            </c:numRef>
          </c:val>
          <c:smooth val="0"/>
          <c:extLst xmlns:c16r2="http://schemas.microsoft.com/office/drawing/2015/06/chart">
            <c:ext xmlns:c16="http://schemas.microsoft.com/office/drawing/2014/chart" uri="{C3380CC4-5D6E-409C-BE32-E72D297353CC}">
              <c16:uniqueId val="{00000001-D9AF-4DE4-A8D7-AA0F489DE1CD}"/>
            </c:ext>
          </c:extLst>
        </c:ser>
        <c:dLbls>
          <c:showLegendKey val="0"/>
          <c:showVal val="0"/>
          <c:showCatName val="0"/>
          <c:showSerName val="0"/>
          <c:showPercent val="0"/>
          <c:showBubbleSize val="0"/>
        </c:dLbls>
        <c:smooth val="0"/>
        <c:axId val="68941600"/>
        <c:axId val="68950304"/>
      </c:lineChart>
      <c:catAx>
        <c:axId val="68941600"/>
        <c:scaling>
          <c:orientation val="minMax"/>
        </c:scaling>
        <c:delete val="0"/>
        <c:axPos val="b"/>
        <c:numFmt formatCode="[$-3000401]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68950304"/>
        <c:crosses val="autoZero"/>
        <c:auto val="1"/>
        <c:lblAlgn val="ctr"/>
        <c:lblOffset val="100"/>
        <c:noMultiLvlLbl val="0"/>
      </c:catAx>
      <c:valAx>
        <c:axId val="68950304"/>
        <c:scaling>
          <c:orientation val="minMax"/>
          <c:min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a-IR" sz="1200" dirty="0">
                    <a:cs typeface="B Titr" panose="00000700000000000000" pitchFamily="2" charset="-78"/>
                  </a:rPr>
                  <a:t>میلیون ریال</a:t>
                </a:r>
                <a:endParaRPr lang="en-US" sz="1200" dirty="0">
                  <a:cs typeface="B Titr" panose="00000700000000000000" pitchFamily="2" charset="-78"/>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941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'[درامد كل-شهري و روستايي منبع سایت مرکز آمار.xlsx]متوسط درآمد'!$I$38</c:f>
              <c:strCache>
                <c:ptCount val="1"/>
                <c:pt idx="0">
                  <c:v>شهری</c:v>
                </c:pt>
              </c:strCache>
            </c:strRef>
          </c:tx>
          <c:spPr>
            <a:ln w="28575" cap="rnd">
              <a:solidFill>
                <a:schemeClr val="accent1"/>
              </a:solidFill>
              <a:round/>
            </a:ln>
            <a:effectLst/>
          </c:spPr>
          <c:marker>
            <c:symbol val="none"/>
          </c:marker>
          <c:cat>
            <c:numRef>
              <c:f>'[درامد كل-شهري و روستايي منبع سایت مرکز آمار.xlsx]متوسط درآمد'!$J$37:$AQ$37</c:f>
              <c:numCache>
                <c:formatCode>0[$-2010000]</c:formatCode>
                <c:ptCount val="34"/>
                <c:pt idx="0">
                  <c:v>1361</c:v>
                </c:pt>
                <c:pt idx="1">
                  <c:v>1362</c:v>
                </c:pt>
                <c:pt idx="2">
                  <c:v>1363</c:v>
                </c:pt>
                <c:pt idx="3">
                  <c:v>1364</c:v>
                </c:pt>
                <c:pt idx="4">
                  <c:v>1365</c:v>
                </c:pt>
                <c:pt idx="5">
                  <c:v>1366</c:v>
                </c:pt>
                <c:pt idx="6">
                  <c:v>1367</c:v>
                </c:pt>
                <c:pt idx="7">
                  <c:v>1368</c:v>
                </c:pt>
                <c:pt idx="8">
                  <c:v>1369</c:v>
                </c:pt>
                <c:pt idx="9">
                  <c:v>1370</c:v>
                </c:pt>
                <c:pt idx="10">
                  <c:v>1371</c:v>
                </c:pt>
                <c:pt idx="11">
                  <c:v>1372</c:v>
                </c:pt>
                <c:pt idx="12">
                  <c:v>1373</c:v>
                </c:pt>
                <c:pt idx="13">
                  <c:v>1374</c:v>
                </c:pt>
                <c:pt idx="14">
                  <c:v>1375</c:v>
                </c:pt>
                <c:pt idx="15">
                  <c:v>1376</c:v>
                </c:pt>
                <c:pt idx="16">
                  <c:v>1377</c:v>
                </c:pt>
                <c:pt idx="17">
                  <c:v>1378</c:v>
                </c:pt>
                <c:pt idx="18">
                  <c:v>1379</c:v>
                </c:pt>
                <c:pt idx="19">
                  <c:v>1380</c:v>
                </c:pt>
                <c:pt idx="20">
                  <c:v>1381</c:v>
                </c:pt>
                <c:pt idx="21">
                  <c:v>1382</c:v>
                </c:pt>
                <c:pt idx="22">
                  <c:v>1383</c:v>
                </c:pt>
                <c:pt idx="23">
                  <c:v>1384</c:v>
                </c:pt>
                <c:pt idx="24">
                  <c:v>1385</c:v>
                </c:pt>
                <c:pt idx="25">
                  <c:v>1386</c:v>
                </c:pt>
                <c:pt idx="26">
                  <c:v>1387</c:v>
                </c:pt>
                <c:pt idx="27">
                  <c:v>1388</c:v>
                </c:pt>
                <c:pt idx="28">
                  <c:v>1389</c:v>
                </c:pt>
                <c:pt idx="29">
                  <c:v>1390</c:v>
                </c:pt>
                <c:pt idx="30">
                  <c:v>1391</c:v>
                </c:pt>
                <c:pt idx="31">
                  <c:v>1392</c:v>
                </c:pt>
                <c:pt idx="32">
                  <c:v>1393</c:v>
                </c:pt>
                <c:pt idx="33">
                  <c:v>1394</c:v>
                </c:pt>
              </c:numCache>
            </c:numRef>
          </c:cat>
          <c:val>
            <c:numRef>
              <c:f>'[درامد كل-شهري و روستايي منبع سایت مرکز آمار.xlsx]متوسط درآمد'!$J$38:$AQ$38</c:f>
              <c:numCache>
                <c:formatCode>0[$-2010000]</c:formatCode>
                <c:ptCount val="34"/>
                <c:pt idx="0">
                  <c:v>102840.72463768115</c:v>
                </c:pt>
                <c:pt idx="1">
                  <c:v>116251.39240506328</c:v>
                </c:pt>
                <c:pt idx="2">
                  <c:v>117519.31818181821</c:v>
                </c:pt>
                <c:pt idx="3">
                  <c:v>110327.6595744681</c:v>
                </c:pt>
                <c:pt idx="4">
                  <c:v>97124.051724137928</c:v>
                </c:pt>
                <c:pt idx="5">
                  <c:v>77655.135135135133</c:v>
                </c:pt>
                <c:pt idx="6">
                  <c:v>70155.497382198955</c:v>
                </c:pt>
                <c:pt idx="7">
                  <c:v>65510.53571428571</c:v>
                </c:pt>
                <c:pt idx="8">
                  <c:v>82399.467213114753</c:v>
                </c:pt>
                <c:pt idx="9">
                  <c:v>96299.186440677964</c:v>
                </c:pt>
                <c:pt idx="10">
                  <c:v>96492.561307901909</c:v>
                </c:pt>
                <c:pt idx="11">
                  <c:v>98346.911111111098</c:v>
                </c:pt>
                <c:pt idx="12">
                  <c:v>94084.269293924473</c:v>
                </c:pt>
                <c:pt idx="13">
                  <c:v>81058.778877887788</c:v>
                </c:pt>
                <c:pt idx="14">
                  <c:v>88129.866190900968</c:v>
                </c:pt>
                <c:pt idx="15">
                  <c:v>92204.383561643845</c:v>
                </c:pt>
                <c:pt idx="16">
                  <c:v>97628.182989690729</c:v>
                </c:pt>
                <c:pt idx="17">
                  <c:v>99597.381974248929</c:v>
                </c:pt>
                <c:pt idx="18">
                  <c:v>106659.00428775608</c:v>
                </c:pt>
                <c:pt idx="19">
                  <c:v>110485.57313943541</c:v>
                </c:pt>
                <c:pt idx="20">
                  <c:v>122293.56483191725</c:v>
                </c:pt>
                <c:pt idx="21">
                  <c:v>125207.36825295434</c:v>
                </c:pt>
                <c:pt idx="22">
                  <c:v>131044.59107291377</c:v>
                </c:pt>
                <c:pt idx="23">
                  <c:v>134870.0552763819</c:v>
                </c:pt>
                <c:pt idx="24">
                  <c:v>147112.30181899844</c:v>
                </c:pt>
                <c:pt idx="25">
                  <c:v>147884.4463405385</c:v>
                </c:pt>
                <c:pt idx="26">
                  <c:v>133423.14882032666</c:v>
                </c:pt>
                <c:pt idx="27">
                  <c:v>127820.33865901953</c:v>
                </c:pt>
                <c:pt idx="28">
                  <c:v>128970.93220463114</c:v>
                </c:pt>
                <c:pt idx="29">
                  <c:v>130301.44500000001</c:v>
                </c:pt>
                <c:pt idx="30">
                  <c:v>128115.09269189522</c:v>
                </c:pt>
                <c:pt idx="31">
                  <c:v>116300.45030702752</c:v>
                </c:pt>
                <c:pt idx="32">
                  <c:v>118735.48514072034</c:v>
                </c:pt>
                <c:pt idx="33">
                  <c:v>122602.65541194055</c:v>
                </c:pt>
              </c:numCache>
            </c:numRef>
          </c:val>
          <c:smooth val="0"/>
          <c:extLst xmlns:c16r2="http://schemas.microsoft.com/office/drawing/2015/06/chart">
            <c:ext xmlns:c16="http://schemas.microsoft.com/office/drawing/2014/chart" uri="{C3380CC4-5D6E-409C-BE32-E72D297353CC}">
              <c16:uniqueId val="{00000000-F006-49AB-AAD8-E29917BDE0B0}"/>
            </c:ext>
          </c:extLst>
        </c:ser>
        <c:ser>
          <c:idx val="1"/>
          <c:order val="1"/>
          <c:tx>
            <c:strRef>
              <c:f>'[درامد كل-شهري و روستايي منبع سایت مرکز آمار.xlsx]متوسط درآمد'!$I$39</c:f>
              <c:strCache>
                <c:ptCount val="1"/>
                <c:pt idx="0">
                  <c:v>روستایی</c:v>
                </c:pt>
              </c:strCache>
            </c:strRef>
          </c:tx>
          <c:spPr>
            <a:ln w="28575" cap="rnd">
              <a:solidFill>
                <a:schemeClr val="accent2"/>
              </a:solidFill>
              <a:round/>
            </a:ln>
            <a:effectLst/>
          </c:spPr>
          <c:marker>
            <c:symbol val="none"/>
          </c:marker>
          <c:cat>
            <c:numRef>
              <c:f>'[درامد كل-شهري و روستايي منبع سایت مرکز آمار.xlsx]متوسط درآمد'!$J$37:$AQ$37</c:f>
              <c:numCache>
                <c:formatCode>0[$-2010000]</c:formatCode>
                <c:ptCount val="34"/>
                <c:pt idx="0">
                  <c:v>1361</c:v>
                </c:pt>
                <c:pt idx="1">
                  <c:v>1362</c:v>
                </c:pt>
                <c:pt idx="2">
                  <c:v>1363</c:v>
                </c:pt>
                <c:pt idx="3">
                  <c:v>1364</c:v>
                </c:pt>
                <c:pt idx="4">
                  <c:v>1365</c:v>
                </c:pt>
                <c:pt idx="5">
                  <c:v>1366</c:v>
                </c:pt>
                <c:pt idx="6">
                  <c:v>1367</c:v>
                </c:pt>
                <c:pt idx="7">
                  <c:v>1368</c:v>
                </c:pt>
                <c:pt idx="8">
                  <c:v>1369</c:v>
                </c:pt>
                <c:pt idx="9">
                  <c:v>1370</c:v>
                </c:pt>
                <c:pt idx="10">
                  <c:v>1371</c:v>
                </c:pt>
                <c:pt idx="11">
                  <c:v>1372</c:v>
                </c:pt>
                <c:pt idx="12">
                  <c:v>1373</c:v>
                </c:pt>
                <c:pt idx="13">
                  <c:v>1374</c:v>
                </c:pt>
                <c:pt idx="14">
                  <c:v>1375</c:v>
                </c:pt>
                <c:pt idx="15">
                  <c:v>1376</c:v>
                </c:pt>
                <c:pt idx="16">
                  <c:v>1377</c:v>
                </c:pt>
                <c:pt idx="17">
                  <c:v>1378</c:v>
                </c:pt>
                <c:pt idx="18">
                  <c:v>1379</c:v>
                </c:pt>
                <c:pt idx="19">
                  <c:v>1380</c:v>
                </c:pt>
                <c:pt idx="20">
                  <c:v>1381</c:v>
                </c:pt>
                <c:pt idx="21">
                  <c:v>1382</c:v>
                </c:pt>
                <c:pt idx="22">
                  <c:v>1383</c:v>
                </c:pt>
                <c:pt idx="23">
                  <c:v>1384</c:v>
                </c:pt>
                <c:pt idx="24">
                  <c:v>1385</c:v>
                </c:pt>
                <c:pt idx="25">
                  <c:v>1386</c:v>
                </c:pt>
                <c:pt idx="26">
                  <c:v>1387</c:v>
                </c:pt>
                <c:pt idx="27">
                  <c:v>1388</c:v>
                </c:pt>
                <c:pt idx="28">
                  <c:v>1389</c:v>
                </c:pt>
                <c:pt idx="29">
                  <c:v>1390</c:v>
                </c:pt>
                <c:pt idx="30">
                  <c:v>1391</c:v>
                </c:pt>
                <c:pt idx="31">
                  <c:v>1392</c:v>
                </c:pt>
                <c:pt idx="32">
                  <c:v>1393</c:v>
                </c:pt>
                <c:pt idx="33">
                  <c:v>1394</c:v>
                </c:pt>
              </c:numCache>
            </c:numRef>
          </c:cat>
          <c:val>
            <c:numRef>
              <c:f>'[درامد كل-شهري و روستايي منبع سایت مرکز آمار.xlsx]متوسط درآمد'!$J$39:$AQ$39</c:f>
              <c:numCache>
                <c:formatCode>General</c:formatCode>
                <c:ptCount val="34"/>
                <c:pt idx="13" formatCode="0[$-2010000]">
                  <c:v>64769.313821629388</c:v>
                </c:pt>
                <c:pt idx="14" formatCode="0[$-2010000]">
                  <c:v>68216.482002266726</c:v>
                </c:pt>
                <c:pt idx="15" formatCode="0[$-2010000]">
                  <c:v>74709.874799132842</c:v>
                </c:pt>
                <c:pt idx="16" formatCode="0[$-2010000]">
                  <c:v>75982.91638867966</c:v>
                </c:pt>
                <c:pt idx="17" formatCode="0[$-2010000]">
                  <c:v>75873.766473321564</c:v>
                </c:pt>
                <c:pt idx="18" formatCode="0[$-2010000]">
                  <c:v>74192.935434389103</c:v>
                </c:pt>
                <c:pt idx="19" formatCode="0[$-2010000]">
                  <c:v>77700.858444179146</c:v>
                </c:pt>
                <c:pt idx="20" formatCode="0[$-2010000]">
                  <c:v>83456.898757054165</c:v>
                </c:pt>
                <c:pt idx="21" formatCode="0[$-2010000]">
                  <c:v>92096.106884486057</c:v>
                </c:pt>
                <c:pt idx="22" formatCode="0[$-2010000]">
                  <c:v>94026.947313527242</c:v>
                </c:pt>
                <c:pt idx="23" formatCode="0[$-2010000]">
                  <c:v>103783.01434126747</c:v>
                </c:pt>
                <c:pt idx="24" formatCode="0[$-2010000]">
                  <c:v>104834.88641445967</c:v>
                </c:pt>
                <c:pt idx="25" formatCode="0[$-2010000]">
                  <c:v>107783.27798212317</c:v>
                </c:pt>
                <c:pt idx="26" formatCode="0[$-2010000]">
                  <c:v>87446.326188075473</c:v>
                </c:pt>
                <c:pt idx="27" formatCode="0[$-2010000]">
                  <c:v>85847.185955028501</c:v>
                </c:pt>
                <c:pt idx="28" formatCode="0[$-2010000]">
                  <c:v>80981.137601658818</c:v>
                </c:pt>
                <c:pt idx="29" formatCode="0[$-2010000]">
                  <c:v>79726.947999999989</c:v>
                </c:pt>
                <c:pt idx="30" formatCode="0[$-2010000]">
                  <c:v>76318.118169487643</c:v>
                </c:pt>
                <c:pt idx="31" formatCode="0[$-2010000]">
                  <c:v>67053.982626630808</c:v>
                </c:pt>
                <c:pt idx="32" formatCode="0[$-2010000]">
                  <c:v>67735.781189232337</c:v>
                </c:pt>
                <c:pt idx="33" formatCode="0[$-2010000]">
                  <c:v>70959.883784234873</c:v>
                </c:pt>
              </c:numCache>
            </c:numRef>
          </c:val>
          <c:smooth val="0"/>
          <c:extLst xmlns:c16r2="http://schemas.microsoft.com/office/drawing/2015/06/chart">
            <c:ext xmlns:c16="http://schemas.microsoft.com/office/drawing/2014/chart" uri="{C3380CC4-5D6E-409C-BE32-E72D297353CC}">
              <c16:uniqueId val="{00000001-F006-49AB-AAD8-E29917BDE0B0}"/>
            </c:ext>
          </c:extLst>
        </c:ser>
        <c:dLbls>
          <c:showLegendKey val="0"/>
          <c:showVal val="0"/>
          <c:showCatName val="0"/>
          <c:showSerName val="0"/>
          <c:showPercent val="0"/>
          <c:showBubbleSize val="0"/>
        </c:dLbls>
        <c:smooth val="0"/>
        <c:axId val="68942144"/>
        <c:axId val="68942688"/>
      </c:lineChart>
      <c:catAx>
        <c:axId val="68942144"/>
        <c:scaling>
          <c:orientation val="minMax"/>
        </c:scaling>
        <c:delete val="0"/>
        <c:axPos val="b"/>
        <c:numFmt formatCode="0[$-201000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Mitra" panose="00000400000000000000" pitchFamily="2" charset="-78"/>
              </a:defRPr>
            </a:pPr>
            <a:endParaRPr lang="en-US"/>
          </a:p>
        </c:txPr>
        <c:crossAx val="68942688"/>
        <c:crosses val="autoZero"/>
        <c:auto val="1"/>
        <c:lblAlgn val="ctr"/>
        <c:lblOffset val="100"/>
        <c:noMultiLvlLbl val="0"/>
      </c:catAx>
      <c:valAx>
        <c:axId val="68942688"/>
        <c:scaling>
          <c:orientation val="minMax"/>
          <c:min val="60000"/>
        </c:scaling>
        <c:delete val="0"/>
        <c:axPos val="l"/>
        <c:majorGridlines>
          <c:spPr>
            <a:ln w="9525" cap="flat" cmpd="sng" algn="ctr">
              <a:solidFill>
                <a:schemeClr val="tx1">
                  <a:lumMod val="15000"/>
                  <a:lumOff val="85000"/>
                </a:schemeClr>
              </a:solidFill>
              <a:round/>
            </a:ln>
            <a:effectLst/>
          </c:spPr>
        </c:majorGridlines>
        <c:numFmt formatCode="0[$-2010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Mitra" panose="00000400000000000000" pitchFamily="2" charset="-78"/>
              </a:defRPr>
            </a:pPr>
            <a:endParaRPr lang="en-US"/>
          </a:p>
        </c:txPr>
        <c:crossAx val="68942144"/>
        <c:crosses val="autoZero"/>
        <c:crossBetween val="between"/>
        <c:dispUnits>
          <c:builtInUnit val="thousands"/>
          <c:dispUnitsLbl>
            <c:layout/>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Mitra" panose="00000400000000000000" pitchFamily="2" charset="-78"/>
                    </a:defRPr>
                  </a:pPr>
                  <a:r>
                    <a:rPr lang="fa-IR"/>
                    <a:t>میلیون</a:t>
                  </a:r>
                  <a:r>
                    <a:rPr lang="fa-IR" baseline="0"/>
                    <a:t> ریال</a:t>
                  </a:r>
                  <a:endParaRPr lang="en-US"/>
                </a:p>
              </c:rich>
            </c:tx>
            <c:spPr>
              <a:noFill/>
              <a:ln>
                <a:noFill/>
              </a:ln>
              <a:effectLst/>
            </c:spPr>
          </c:dispUnitsLbl>
        </c:dispUnits>
      </c:valAx>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Mitra" panose="00000400000000000000" pitchFamily="2" charset="-78"/>
            </a:defRPr>
          </a:pPr>
          <a:endParaRPr lang="en-US"/>
        </a:p>
      </c:txPr>
    </c:legend>
    <c:plotVisOnly val="1"/>
    <c:dispBlanksAs val="gap"/>
    <c:showDLblsOverMax val="0"/>
  </c:chart>
  <c:txPr>
    <a:bodyPr/>
    <a:lstStyle/>
    <a:p>
      <a:pPr>
        <a:defRPr sz="1200" b="1">
          <a:cs typeface="B Mitra" panose="00000400000000000000" pitchFamily="2" charset="-78"/>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'[پس انداز اسمی خانوار _(سالانه)- ورژن 2.xlsx]Sheet1'!$AB$41</c:f>
              <c:strCache>
                <c:ptCount val="1"/>
                <c:pt idx="0">
                  <c:v>شهري</c:v>
                </c:pt>
              </c:strCache>
            </c:strRef>
          </c:tx>
          <c:marker>
            <c:symbol val="none"/>
          </c:marker>
          <c:cat>
            <c:numRef>
              <c:f>'[پس انداز اسمی خانوار _(سالانه)- ورژن 2.xlsx]Sheet1'!$AC$40:$AQ$40</c:f>
              <c:numCache>
                <c:formatCode>[$-2000001]0</c:formatCode>
                <c:ptCount val="15"/>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numCache>
            </c:numRef>
          </c:cat>
          <c:val>
            <c:numRef>
              <c:f>'[پس انداز اسمی خانوار _(سالانه)- ورژن 2.xlsx]Sheet1'!$AC$41:$AQ$41</c:f>
              <c:numCache>
                <c:formatCode>[$-2000001]0</c:formatCode>
                <c:ptCount val="15"/>
                <c:pt idx="0">
                  <c:v>15422.572711719416</c:v>
                </c:pt>
                <c:pt idx="1">
                  <c:v>18630.94569634282</c:v>
                </c:pt>
                <c:pt idx="2">
                  <c:v>22294.841903545195</c:v>
                </c:pt>
                <c:pt idx="3">
                  <c:v>20469.456612143047</c:v>
                </c:pt>
                <c:pt idx="4">
                  <c:v>25826.324120603014</c:v>
                </c:pt>
                <c:pt idx="5">
                  <c:v>35592.596002694823</c:v>
                </c:pt>
                <c:pt idx="6">
                  <c:v>31241.706484641647</c:v>
                </c:pt>
                <c:pt idx="7">
                  <c:v>21385.516389154556</c:v>
                </c:pt>
                <c:pt idx="8">
                  <c:v>22341.417973075004</c:v>
                </c:pt>
                <c:pt idx="9">
                  <c:v>21717.390681738856</c:v>
                </c:pt>
                <c:pt idx="10">
                  <c:v>25167.569000000018</c:v>
                </c:pt>
                <c:pt idx="11">
                  <c:v>25642.943925233645</c:v>
                </c:pt>
                <c:pt idx="12">
                  <c:v>20603.450247797606</c:v>
                </c:pt>
                <c:pt idx="13">
                  <c:v>25476.949419405628</c:v>
                </c:pt>
                <c:pt idx="14">
                  <c:v>29648.451595884988</c:v>
                </c:pt>
              </c:numCache>
            </c:numRef>
          </c:val>
          <c:smooth val="0"/>
        </c:ser>
        <c:ser>
          <c:idx val="1"/>
          <c:order val="1"/>
          <c:tx>
            <c:strRef>
              <c:f>'[پس انداز اسمی خانوار _(سالانه)- ورژن 2.xlsx]Sheet1'!$AB$42</c:f>
              <c:strCache>
                <c:ptCount val="1"/>
                <c:pt idx="0">
                  <c:v>روستايي</c:v>
                </c:pt>
              </c:strCache>
            </c:strRef>
          </c:tx>
          <c:marker>
            <c:symbol val="none"/>
          </c:marker>
          <c:cat>
            <c:numRef>
              <c:f>'[پس انداز اسمی خانوار _(سالانه)- ورژن 2.xlsx]Sheet1'!$AC$40:$AQ$40</c:f>
              <c:numCache>
                <c:formatCode>[$-2000001]0</c:formatCode>
                <c:ptCount val="15"/>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numCache>
            </c:numRef>
          </c:cat>
          <c:val>
            <c:numRef>
              <c:f>'[پس انداز اسمی خانوار _(سالانه)- ورژن 2.xlsx]Sheet1'!$AC$42:$AQ$42</c:f>
              <c:numCache>
                <c:formatCode>[$-2000001]0</c:formatCode>
                <c:ptCount val="15"/>
                <c:pt idx="0">
                  <c:v>5213.6688260818701</c:v>
                </c:pt>
                <c:pt idx="1">
                  <c:v>6069.5311507659317</c:v>
                </c:pt>
                <c:pt idx="2">
                  <c:v>12057.067479180572</c:v>
                </c:pt>
                <c:pt idx="3">
                  <c:v>2782.8226017331303</c:v>
                </c:pt>
                <c:pt idx="4">
                  <c:v>15551.996996143131</c:v>
                </c:pt>
                <c:pt idx="5">
                  <c:v>18609.729342189334</c:v>
                </c:pt>
                <c:pt idx="6">
                  <c:v>19132.123424100228</c:v>
                </c:pt>
                <c:pt idx="7">
                  <c:v>8665.0873406755127</c:v>
                </c:pt>
                <c:pt idx="8">
                  <c:v>8256.3141136101131</c:v>
                </c:pt>
                <c:pt idx="9">
                  <c:v>5861.9608001576244</c:v>
                </c:pt>
                <c:pt idx="10">
                  <c:v>11706.215999999999</c:v>
                </c:pt>
                <c:pt idx="11">
                  <c:v>9354.1380259425914</c:v>
                </c:pt>
                <c:pt idx="12">
                  <c:v>7796.5933840339612</c:v>
                </c:pt>
                <c:pt idx="13">
                  <c:v>13343.572343525022</c:v>
                </c:pt>
                <c:pt idx="14">
                  <c:v>18936.841635548415</c:v>
                </c:pt>
              </c:numCache>
            </c:numRef>
          </c:val>
          <c:smooth val="0"/>
        </c:ser>
        <c:dLbls>
          <c:showLegendKey val="0"/>
          <c:showVal val="0"/>
          <c:showCatName val="0"/>
          <c:showSerName val="0"/>
          <c:showPercent val="0"/>
          <c:showBubbleSize val="0"/>
        </c:dLbls>
        <c:smooth val="0"/>
        <c:axId val="68948672"/>
        <c:axId val="68943232"/>
      </c:lineChart>
      <c:catAx>
        <c:axId val="68948672"/>
        <c:scaling>
          <c:orientation val="minMax"/>
        </c:scaling>
        <c:delete val="0"/>
        <c:axPos val="b"/>
        <c:numFmt formatCode="[$-2000001]0" sourceLinked="1"/>
        <c:majorTickMark val="out"/>
        <c:minorTickMark val="none"/>
        <c:tickLblPos val="nextTo"/>
        <c:txPr>
          <a:bodyPr/>
          <a:lstStyle/>
          <a:p>
            <a:pPr>
              <a:defRPr>
                <a:cs typeface="B Titr" panose="00000700000000000000" pitchFamily="2" charset="-78"/>
              </a:defRPr>
            </a:pPr>
            <a:endParaRPr lang="en-US"/>
          </a:p>
        </c:txPr>
        <c:crossAx val="68943232"/>
        <c:crosses val="autoZero"/>
        <c:auto val="1"/>
        <c:lblAlgn val="ctr"/>
        <c:lblOffset val="100"/>
        <c:noMultiLvlLbl val="0"/>
      </c:catAx>
      <c:valAx>
        <c:axId val="68943232"/>
        <c:scaling>
          <c:orientation val="minMax"/>
        </c:scaling>
        <c:delete val="0"/>
        <c:axPos val="l"/>
        <c:title>
          <c:tx>
            <c:rich>
              <a:bodyPr/>
              <a:lstStyle/>
              <a:p>
                <a:pPr>
                  <a:defRPr/>
                </a:pPr>
                <a:r>
                  <a:rPr lang="fa-IR" dirty="0" smtClean="0">
                    <a:cs typeface="B Titr" panose="00000700000000000000" pitchFamily="2" charset="-78"/>
                  </a:rPr>
                  <a:t>ریال به قیمت</a:t>
                </a:r>
                <a:r>
                  <a:rPr lang="fa-IR" baseline="0" dirty="0" smtClean="0">
                    <a:cs typeface="B Titr" panose="00000700000000000000" pitchFamily="2" charset="-78"/>
                  </a:rPr>
                  <a:t> ثابت سال 1390</a:t>
                </a:r>
                <a:endParaRPr lang="en-US" dirty="0">
                  <a:cs typeface="B Titr" panose="00000700000000000000" pitchFamily="2" charset="-78"/>
                </a:endParaRPr>
              </a:p>
            </c:rich>
          </c:tx>
          <c:layout/>
          <c:overlay val="0"/>
        </c:title>
        <c:numFmt formatCode="[$-2000001]0" sourceLinked="1"/>
        <c:majorTickMark val="out"/>
        <c:minorTickMark val="none"/>
        <c:tickLblPos val="nextTo"/>
        <c:txPr>
          <a:bodyPr/>
          <a:lstStyle/>
          <a:p>
            <a:pPr>
              <a:defRPr>
                <a:cs typeface="B Titr" panose="00000700000000000000" pitchFamily="2" charset="-78"/>
              </a:defRPr>
            </a:pPr>
            <a:endParaRPr lang="en-US"/>
          </a:p>
        </c:txPr>
        <c:crossAx val="68948672"/>
        <c:crosses val="autoZero"/>
        <c:crossBetween val="between"/>
      </c:valAx>
    </c:plotArea>
    <c:legend>
      <c:legendPos val="t"/>
      <c:layout/>
      <c:overlay val="0"/>
      <c:txPr>
        <a:bodyPr/>
        <a:lstStyle/>
        <a:p>
          <a:pPr>
            <a:defRPr sz="2400">
              <a:cs typeface="B Titr" panose="00000700000000000000" pitchFamily="2" charset="-78"/>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a-IR" sz="1600" dirty="0">
                <a:cs typeface="B Titr" panose="00000700000000000000" pitchFamily="2" charset="-78"/>
              </a:rPr>
              <a:t>تولید ناخالص</a:t>
            </a:r>
            <a:r>
              <a:rPr lang="fa-IR" sz="1600" baseline="0" dirty="0">
                <a:cs typeface="B Titr" panose="00000700000000000000" pitchFamily="2" charset="-78"/>
              </a:rPr>
              <a:t> داخلی </a:t>
            </a:r>
            <a:r>
              <a:rPr lang="fa-IR" sz="1600" baseline="0" dirty="0" smtClean="0">
                <a:cs typeface="B Titr" panose="00000700000000000000" pitchFamily="2" charset="-78"/>
              </a:rPr>
              <a:t>سرانه (</a:t>
            </a:r>
            <a:r>
              <a:rPr lang="fa-IR" sz="1600" baseline="0" dirty="0">
                <a:cs typeface="B Titr" panose="00000700000000000000" pitchFamily="2" charset="-78"/>
              </a:rPr>
              <a:t>میلیون ریال)</a:t>
            </a:r>
            <a:endParaRPr lang="en-US" sz="1600" dirty="0">
              <a:cs typeface="B Titr" panose="00000700000000000000" pitchFamily="2" charset="-78"/>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تولید ناخالص داخلی سرانه</c:v>
          </c:tx>
          <c:spPr>
            <a:ln w="28575" cap="rnd">
              <a:solidFill>
                <a:schemeClr val="accent1"/>
              </a:solidFill>
              <a:round/>
            </a:ln>
            <a:effectLst/>
          </c:spPr>
          <c:marker>
            <c:symbol val="none"/>
          </c:marker>
          <c:cat>
            <c:numRef>
              <c:f>'[تولید ناخالص داخلی سرانه.xlsx]Sheet2'!$A$2:$A$17</c:f>
              <c:numCache>
                <c:formatCode>[$-3000401]0</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'[تولید ناخالص داخلی سرانه.xlsx]Sheet2'!$B$2:$B$17</c:f>
              <c:numCache>
                <c:formatCode>General</c:formatCode>
                <c:ptCount val="16"/>
                <c:pt idx="0">
                  <c:v>19.589087005419842</c:v>
                </c:pt>
                <c:pt idx="1">
                  <c:v>20.861350931703551</c:v>
                </c:pt>
                <c:pt idx="2">
                  <c:v>22.276342549047616</c:v>
                </c:pt>
                <c:pt idx="3">
                  <c:v>22.958115059434203</c:v>
                </c:pt>
                <c:pt idx="4">
                  <c:v>24.040587725345222</c:v>
                </c:pt>
                <c:pt idx="5">
                  <c:v>25.099742299479875</c:v>
                </c:pt>
                <c:pt idx="6">
                  <c:v>26.713584062483545</c:v>
                </c:pt>
                <c:pt idx="7">
                  <c:v>26.550177635170765</c:v>
                </c:pt>
                <c:pt idx="8">
                  <c:v>26.544869649073679</c:v>
                </c:pt>
                <c:pt idx="9">
                  <c:v>27.898935210215683</c:v>
                </c:pt>
                <c:pt idx="10">
                  <c:v>28.715151501652279</c:v>
                </c:pt>
                <c:pt idx="11">
                  <c:v>26.454936522942432</c:v>
                </c:pt>
                <c:pt idx="12">
                  <c:v>25.654785435630689</c:v>
                </c:pt>
                <c:pt idx="13">
                  <c:v>26.113059125964011</c:v>
                </c:pt>
                <c:pt idx="14">
                  <c:v>25.338956582704203</c:v>
                </c:pt>
                <c:pt idx="15">
                  <c:v>26.891343250814547</c:v>
                </c:pt>
              </c:numCache>
            </c:numRef>
          </c:val>
          <c:smooth val="0"/>
          <c:extLst xmlns:c16r2="http://schemas.microsoft.com/office/drawing/2015/06/chart">
            <c:ext xmlns:c16="http://schemas.microsoft.com/office/drawing/2014/chart" uri="{C3380CC4-5D6E-409C-BE32-E72D297353CC}">
              <c16:uniqueId val="{00000000-D9AF-4DE4-A8D7-AA0F489DE1CD}"/>
            </c:ext>
          </c:extLst>
        </c:ser>
        <c:ser>
          <c:idx val="1"/>
          <c:order val="1"/>
          <c:tx>
            <c:v>تولید ناخالص داخلی با رشد ۵.۳ درصد</c:v>
          </c:tx>
          <c:spPr>
            <a:ln w="28575" cap="rnd">
              <a:solidFill>
                <a:schemeClr val="accent2"/>
              </a:solidFill>
              <a:prstDash val="sysDash"/>
              <a:round/>
            </a:ln>
            <a:effectLst/>
          </c:spPr>
          <c:marker>
            <c:symbol val="none"/>
          </c:marker>
          <c:cat>
            <c:numRef>
              <c:f>'[تولید ناخالص داخلی سرانه.xlsx]Sheet2'!$A$2:$A$17</c:f>
              <c:numCache>
                <c:formatCode>[$-3000401]0</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'[تولید ناخالص داخلی سرانه.xlsx]Sheet2'!$C$2:$C$17</c:f>
              <c:numCache>
                <c:formatCode>General</c:formatCode>
                <c:ptCount val="16"/>
                <c:pt idx="6">
                  <c:v>26.713584062483545</c:v>
                </c:pt>
                <c:pt idx="7">
                  <c:v>28.129404017795171</c:v>
                </c:pt>
                <c:pt idx="8">
                  <c:v>29.620262430738315</c:v>
                </c:pt>
                <c:pt idx="9">
                  <c:v>31.190136339567445</c:v>
                </c:pt>
                <c:pt idx="10">
                  <c:v>32.843213565564518</c:v>
                </c:pt>
                <c:pt idx="11">
                  <c:v>34.583903884539438</c:v>
                </c:pt>
                <c:pt idx="12">
                  <c:v>36.416850790420028</c:v>
                </c:pt>
                <c:pt idx="13">
                  <c:v>38.346943882312289</c:v>
                </c:pt>
                <c:pt idx="14">
                  <c:v>40.379331908074839</c:v>
                </c:pt>
                <c:pt idx="15">
                  <c:v>42.519436499202804</c:v>
                </c:pt>
              </c:numCache>
            </c:numRef>
          </c:val>
          <c:smooth val="0"/>
          <c:extLst xmlns:c16r2="http://schemas.microsoft.com/office/drawing/2015/06/chart">
            <c:ext xmlns:c16="http://schemas.microsoft.com/office/drawing/2014/chart" uri="{C3380CC4-5D6E-409C-BE32-E72D297353CC}">
              <c16:uniqueId val="{00000001-D9AF-4DE4-A8D7-AA0F489DE1CD}"/>
            </c:ext>
          </c:extLst>
        </c:ser>
        <c:dLbls>
          <c:showLegendKey val="0"/>
          <c:showVal val="0"/>
          <c:showCatName val="0"/>
          <c:showSerName val="0"/>
          <c:showPercent val="0"/>
          <c:showBubbleSize val="0"/>
        </c:dLbls>
        <c:smooth val="0"/>
        <c:axId val="339101200"/>
        <c:axId val="339101744"/>
      </c:lineChart>
      <c:catAx>
        <c:axId val="339101200"/>
        <c:scaling>
          <c:orientation val="minMax"/>
        </c:scaling>
        <c:delete val="0"/>
        <c:axPos val="b"/>
        <c:numFmt formatCode="[$-3000401]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339101744"/>
        <c:crosses val="autoZero"/>
        <c:auto val="1"/>
        <c:lblAlgn val="ctr"/>
        <c:lblOffset val="100"/>
        <c:noMultiLvlLbl val="0"/>
      </c:catAx>
      <c:valAx>
        <c:axId val="339101744"/>
        <c:scaling>
          <c:orientation val="minMax"/>
          <c:min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a-IR" sz="1200" dirty="0">
                    <a:cs typeface="B Titr" panose="00000700000000000000" pitchFamily="2" charset="-78"/>
                  </a:rPr>
                  <a:t>میلیون ریال</a:t>
                </a:r>
                <a:endParaRPr lang="en-US" sz="1200" dirty="0">
                  <a:cs typeface="B Titr" panose="00000700000000000000" pitchFamily="2" charset="-78"/>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10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Titr" panose="00000700000000000000" pitchFamily="2" charset="-78"/>
              </a:rPr>
              <a:t>نسبت</a:t>
            </a:r>
            <a:r>
              <a:rPr lang="fa-IR" baseline="0">
                <a:cs typeface="B Titr" panose="00000700000000000000" pitchFamily="2" charset="-78"/>
              </a:rPr>
              <a:t> سرمایه‌گذاری به موجودی سرمایه</a:t>
            </a:r>
            <a:endParaRPr lang="en-US">
              <a:cs typeface="B Titr" panose="00000700000000000000" pitchFamily="2" charset="-78"/>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Sheet1!$AC$16:$AR$16</c:f>
              <c:numCache>
                <c:formatCode>General</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Sheet1!$AC$24:$AR$24</c:f>
              <c:numCache>
                <c:formatCode>General</c:formatCode>
                <c:ptCount val="16"/>
                <c:pt idx="0">
                  <c:v>8.3698247982977598</c:v>
                </c:pt>
                <c:pt idx="1">
                  <c:v>8.5233967308966339</c:v>
                </c:pt>
                <c:pt idx="2">
                  <c:v>8.6491346532543805</c:v>
                </c:pt>
                <c:pt idx="3">
                  <c:v>8.8903461936508723</c:v>
                </c:pt>
                <c:pt idx="4">
                  <c:v>8.8718159640242682</c:v>
                </c:pt>
                <c:pt idx="5">
                  <c:v>8.3924199469012422</c:v>
                </c:pt>
                <c:pt idx="6">
                  <c:v>8.9059738068133942</c:v>
                </c:pt>
                <c:pt idx="7">
                  <c:v>9.3902765345915995</c:v>
                </c:pt>
                <c:pt idx="8">
                  <c:v>9.2019226537702536</c:v>
                </c:pt>
                <c:pt idx="9">
                  <c:v>9.1064915410596434</c:v>
                </c:pt>
                <c:pt idx="10">
                  <c:v>8.996885228990843</c:v>
                </c:pt>
                <c:pt idx="11">
                  <c:v>6.7097526728528214</c:v>
                </c:pt>
                <c:pt idx="12">
                  <c:v>6.1619527885425409</c:v>
                </c:pt>
                <c:pt idx="13">
                  <c:v>6.2919293809357084</c:v>
                </c:pt>
                <c:pt idx="14">
                  <c:v>5.5499424417899972</c:v>
                </c:pt>
                <c:pt idx="15">
                  <c:v>5.2730869335156427</c:v>
                </c:pt>
              </c:numCache>
            </c:numRef>
          </c:val>
          <c:smooth val="0"/>
          <c:extLst xmlns:c16r2="http://schemas.microsoft.com/office/drawing/2015/06/chart">
            <c:ext xmlns:c16="http://schemas.microsoft.com/office/drawing/2014/chart" uri="{C3380CC4-5D6E-409C-BE32-E72D297353CC}">
              <c16:uniqueId val="{00000000-9CA2-447B-AE0E-62E42E7F90E1}"/>
            </c:ext>
          </c:extLst>
        </c:ser>
        <c:dLbls>
          <c:showLegendKey val="0"/>
          <c:showVal val="0"/>
          <c:showCatName val="0"/>
          <c:showSerName val="0"/>
          <c:showPercent val="0"/>
          <c:showBubbleSize val="0"/>
        </c:dLbls>
        <c:smooth val="0"/>
        <c:axId val="339099024"/>
        <c:axId val="340336928"/>
      </c:lineChart>
      <c:catAx>
        <c:axId val="33909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336928"/>
        <c:crosses val="autoZero"/>
        <c:auto val="1"/>
        <c:lblAlgn val="ctr"/>
        <c:lblOffset val="100"/>
        <c:noMultiLvlLbl val="0"/>
      </c:catAx>
      <c:valAx>
        <c:axId val="340336928"/>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09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1712552045197"/>
          <c:y val="5.2290280984264706E-2"/>
          <c:w val="0.84300982728329876"/>
          <c:h val="0.55425907626589155"/>
        </c:manualLayout>
      </c:layout>
      <c:lineChart>
        <c:grouping val="standard"/>
        <c:varyColors val="0"/>
        <c:ser>
          <c:idx val="0"/>
          <c:order val="0"/>
          <c:tx>
            <c:v>نسبت محقق شده سرمایه گذاری به تولید ناخالص داخلی</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'[تولید ناخالص داخلی سرانه (2).xlsx]Sheet1'!$Q$1:$BP$1</c:f>
              <c:numCache>
                <c:formatCode>0</c:formatCode>
                <c:ptCount val="52"/>
                <c:pt idx="0">
                  <c:v>1353</c:v>
                </c:pt>
                <c:pt idx="1">
                  <c:v>1354</c:v>
                </c:pt>
                <c:pt idx="2">
                  <c:v>1355</c:v>
                </c:pt>
                <c:pt idx="3">
                  <c:v>1356</c:v>
                </c:pt>
                <c:pt idx="4">
                  <c:v>1357</c:v>
                </c:pt>
                <c:pt idx="5">
                  <c:v>1358</c:v>
                </c:pt>
                <c:pt idx="6">
                  <c:v>1359</c:v>
                </c:pt>
                <c:pt idx="7">
                  <c:v>1360</c:v>
                </c:pt>
                <c:pt idx="8">
                  <c:v>1361</c:v>
                </c:pt>
                <c:pt idx="9">
                  <c:v>1362</c:v>
                </c:pt>
                <c:pt idx="10">
                  <c:v>1363</c:v>
                </c:pt>
                <c:pt idx="11">
                  <c:v>1364</c:v>
                </c:pt>
                <c:pt idx="12">
                  <c:v>1365</c:v>
                </c:pt>
                <c:pt idx="13">
                  <c:v>1366</c:v>
                </c:pt>
                <c:pt idx="14">
                  <c:v>1367</c:v>
                </c:pt>
                <c:pt idx="15">
                  <c:v>1368</c:v>
                </c:pt>
                <c:pt idx="16">
                  <c:v>1369</c:v>
                </c:pt>
                <c:pt idx="17">
                  <c:v>1370</c:v>
                </c:pt>
                <c:pt idx="18">
                  <c:v>1371</c:v>
                </c:pt>
                <c:pt idx="19">
                  <c:v>1372</c:v>
                </c:pt>
                <c:pt idx="20">
                  <c:v>1373</c:v>
                </c:pt>
                <c:pt idx="21">
                  <c:v>1374</c:v>
                </c:pt>
                <c:pt idx="22">
                  <c:v>1375</c:v>
                </c:pt>
                <c:pt idx="23">
                  <c:v>1376</c:v>
                </c:pt>
                <c:pt idx="24">
                  <c:v>1377</c:v>
                </c:pt>
                <c:pt idx="25">
                  <c:v>1378</c:v>
                </c:pt>
                <c:pt idx="26">
                  <c:v>1379</c:v>
                </c:pt>
                <c:pt idx="27">
                  <c:v>1380</c:v>
                </c:pt>
                <c:pt idx="28">
                  <c:v>1381</c:v>
                </c:pt>
                <c:pt idx="29">
                  <c:v>1382</c:v>
                </c:pt>
                <c:pt idx="30">
                  <c:v>1383</c:v>
                </c:pt>
                <c:pt idx="31">
                  <c:v>1384</c:v>
                </c:pt>
                <c:pt idx="32">
                  <c:v>1385</c:v>
                </c:pt>
                <c:pt idx="33">
                  <c:v>1386</c:v>
                </c:pt>
                <c:pt idx="34">
                  <c:v>1387</c:v>
                </c:pt>
                <c:pt idx="35">
                  <c:v>1388</c:v>
                </c:pt>
                <c:pt idx="36">
                  <c:v>1389</c:v>
                </c:pt>
                <c:pt idx="37">
                  <c:v>1390</c:v>
                </c:pt>
                <c:pt idx="38">
                  <c:v>1391</c:v>
                </c:pt>
                <c:pt idx="39">
                  <c:v>1392</c:v>
                </c:pt>
                <c:pt idx="40">
                  <c:v>1393</c:v>
                </c:pt>
                <c:pt idx="41">
                  <c:v>1394</c:v>
                </c:pt>
                <c:pt idx="42">
                  <c:v>1395</c:v>
                </c:pt>
                <c:pt idx="43">
                  <c:v>1396</c:v>
                </c:pt>
                <c:pt idx="44">
                  <c:v>1397</c:v>
                </c:pt>
                <c:pt idx="45">
                  <c:v>1398</c:v>
                </c:pt>
                <c:pt idx="46">
                  <c:v>1399</c:v>
                </c:pt>
                <c:pt idx="47">
                  <c:v>1400</c:v>
                </c:pt>
                <c:pt idx="48">
                  <c:v>1401</c:v>
                </c:pt>
                <c:pt idx="49">
                  <c:v>1402</c:v>
                </c:pt>
                <c:pt idx="50">
                  <c:v>1403</c:v>
                </c:pt>
                <c:pt idx="51">
                  <c:v>1404</c:v>
                </c:pt>
              </c:numCache>
            </c:numRef>
          </c:cat>
          <c:val>
            <c:numRef>
              <c:f>'[تولید ناخالص داخلی سرانه (2).xlsx]Sheet1'!$Q$6:$BP$6</c:f>
              <c:numCache>
                <c:formatCode>General</c:formatCode>
                <c:ptCount val="52"/>
                <c:pt idx="0">
                  <c:v>22.869411250303763</c:v>
                </c:pt>
                <c:pt idx="1">
                  <c:v>31.548946893165251</c:v>
                </c:pt>
                <c:pt idx="2">
                  <c:v>37.73530705712335</c:v>
                </c:pt>
                <c:pt idx="3">
                  <c:v>33.435698163818941</c:v>
                </c:pt>
                <c:pt idx="4">
                  <c:v>35.65536907454711</c:v>
                </c:pt>
                <c:pt idx="5">
                  <c:v>27.743866705107816</c:v>
                </c:pt>
                <c:pt idx="6">
                  <c:v>37.041923265866657</c:v>
                </c:pt>
                <c:pt idx="7">
                  <c:v>34.414377961709086</c:v>
                </c:pt>
                <c:pt idx="8">
                  <c:v>30.529869770001845</c:v>
                </c:pt>
                <c:pt idx="9">
                  <c:v>38.212143056864342</c:v>
                </c:pt>
                <c:pt idx="10">
                  <c:v>36.891681624675719</c:v>
                </c:pt>
                <c:pt idx="11">
                  <c:v>30.411898261957678</c:v>
                </c:pt>
                <c:pt idx="12">
                  <c:v>31.714859676263785</c:v>
                </c:pt>
                <c:pt idx="13">
                  <c:v>30.397036218444978</c:v>
                </c:pt>
                <c:pt idx="14">
                  <c:v>24.224027382500669</c:v>
                </c:pt>
                <c:pt idx="15">
                  <c:v>24.549561714257344</c:v>
                </c:pt>
                <c:pt idx="16">
                  <c:v>22.529011442572155</c:v>
                </c:pt>
                <c:pt idx="17">
                  <c:v>30.588667584404472</c:v>
                </c:pt>
                <c:pt idx="18">
                  <c:v>28.277396437180808</c:v>
                </c:pt>
                <c:pt idx="19">
                  <c:v>24.020462400637431</c:v>
                </c:pt>
                <c:pt idx="20">
                  <c:v>21.355727179858551</c:v>
                </c:pt>
                <c:pt idx="21">
                  <c:v>19.412185187802429</c:v>
                </c:pt>
                <c:pt idx="22">
                  <c:v>23.128628867432667</c:v>
                </c:pt>
                <c:pt idx="23">
                  <c:v>24.626132842193265</c:v>
                </c:pt>
                <c:pt idx="24">
                  <c:v>24.472377345960698</c:v>
                </c:pt>
                <c:pt idx="25">
                  <c:v>25.293518711219292</c:v>
                </c:pt>
                <c:pt idx="26">
                  <c:v>25.956873915819372</c:v>
                </c:pt>
                <c:pt idx="27">
                  <c:v>31.692364097985422</c:v>
                </c:pt>
                <c:pt idx="28">
                  <c:v>31.267622793119248</c:v>
                </c:pt>
                <c:pt idx="29">
                  <c:v>30.677809587821208</c:v>
                </c:pt>
                <c:pt idx="30">
                  <c:v>31.633783496180197</c:v>
                </c:pt>
                <c:pt idx="31">
                  <c:v>31.138607608472736</c:v>
                </c:pt>
                <c:pt idx="32">
                  <c:v>28.946381066457004</c:v>
                </c:pt>
                <c:pt idx="33">
                  <c:v>29.857516460127869</c:v>
                </c:pt>
                <c:pt idx="34">
                  <c:v>32.925649826413718</c:v>
                </c:pt>
                <c:pt idx="35">
                  <c:v>33.470581622455384</c:v>
                </c:pt>
                <c:pt idx="36">
                  <c:v>32.642620546467604</c:v>
                </c:pt>
                <c:pt idx="37">
                  <c:v>32.39496421286259</c:v>
                </c:pt>
                <c:pt idx="38">
                  <c:v>26.482110682849608</c:v>
                </c:pt>
                <c:pt idx="39">
                  <c:v>25.150277288779243</c:v>
                </c:pt>
                <c:pt idx="40">
                  <c:v>25.277368138153449</c:v>
                </c:pt>
                <c:pt idx="41">
                  <c:v>22.960705070501913</c:v>
                </c:pt>
                <c:pt idx="42">
                  <c:v>20.480777893427216</c:v>
                </c:pt>
                <c:pt idx="43">
                  <c:v>17.822215378415031</c:v>
                </c:pt>
              </c:numCache>
            </c:numRef>
          </c:val>
          <c:smooth val="0"/>
          <c:extLst xmlns:c16r2="http://schemas.microsoft.com/office/drawing/2015/06/chart">
            <c:ext xmlns:c16="http://schemas.microsoft.com/office/drawing/2014/chart" uri="{C3380CC4-5D6E-409C-BE32-E72D297353CC}">
              <c16:uniqueId val="{00000000-F009-4367-AA8D-BAD835DB6803}"/>
            </c:ext>
          </c:extLst>
        </c:ser>
        <c:ser>
          <c:idx val="1"/>
          <c:order val="1"/>
          <c:tx>
            <c:v>پیش بینی نسبت سرمایه گذاری به تولید</c:v>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cat>
            <c:numRef>
              <c:f>'[تولید ناخالص داخلی سرانه (2).xlsx]Sheet1'!$Q$1:$BP$1</c:f>
              <c:numCache>
                <c:formatCode>0</c:formatCode>
                <c:ptCount val="52"/>
                <c:pt idx="0">
                  <c:v>1353</c:v>
                </c:pt>
                <c:pt idx="1">
                  <c:v>1354</c:v>
                </c:pt>
                <c:pt idx="2">
                  <c:v>1355</c:v>
                </c:pt>
                <c:pt idx="3">
                  <c:v>1356</c:v>
                </c:pt>
                <c:pt idx="4">
                  <c:v>1357</c:v>
                </c:pt>
                <c:pt idx="5">
                  <c:v>1358</c:v>
                </c:pt>
                <c:pt idx="6">
                  <c:v>1359</c:v>
                </c:pt>
                <c:pt idx="7">
                  <c:v>1360</c:v>
                </c:pt>
                <c:pt idx="8">
                  <c:v>1361</c:v>
                </c:pt>
                <c:pt idx="9">
                  <c:v>1362</c:v>
                </c:pt>
                <c:pt idx="10">
                  <c:v>1363</c:v>
                </c:pt>
                <c:pt idx="11">
                  <c:v>1364</c:v>
                </c:pt>
                <c:pt idx="12">
                  <c:v>1365</c:v>
                </c:pt>
                <c:pt idx="13">
                  <c:v>1366</c:v>
                </c:pt>
                <c:pt idx="14">
                  <c:v>1367</c:v>
                </c:pt>
                <c:pt idx="15">
                  <c:v>1368</c:v>
                </c:pt>
                <c:pt idx="16">
                  <c:v>1369</c:v>
                </c:pt>
                <c:pt idx="17">
                  <c:v>1370</c:v>
                </c:pt>
                <c:pt idx="18">
                  <c:v>1371</c:v>
                </c:pt>
                <c:pt idx="19">
                  <c:v>1372</c:v>
                </c:pt>
                <c:pt idx="20">
                  <c:v>1373</c:v>
                </c:pt>
                <c:pt idx="21">
                  <c:v>1374</c:v>
                </c:pt>
                <c:pt idx="22">
                  <c:v>1375</c:v>
                </c:pt>
                <c:pt idx="23">
                  <c:v>1376</c:v>
                </c:pt>
                <c:pt idx="24">
                  <c:v>1377</c:v>
                </c:pt>
                <c:pt idx="25">
                  <c:v>1378</c:v>
                </c:pt>
                <c:pt idx="26">
                  <c:v>1379</c:v>
                </c:pt>
                <c:pt idx="27">
                  <c:v>1380</c:v>
                </c:pt>
                <c:pt idx="28">
                  <c:v>1381</c:v>
                </c:pt>
                <c:pt idx="29">
                  <c:v>1382</c:v>
                </c:pt>
                <c:pt idx="30">
                  <c:v>1383</c:v>
                </c:pt>
                <c:pt idx="31">
                  <c:v>1384</c:v>
                </c:pt>
                <c:pt idx="32">
                  <c:v>1385</c:v>
                </c:pt>
                <c:pt idx="33">
                  <c:v>1386</c:v>
                </c:pt>
                <c:pt idx="34">
                  <c:v>1387</c:v>
                </c:pt>
                <c:pt idx="35">
                  <c:v>1388</c:v>
                </c:pt>
                <c:pt idx="36">
                  <c:v>1389</c:v>
                </c:pt>
                <c:pt idx="37">
                  <c:v>1390</c:v>
                </c:pt>
                <c:pt idx="38">
                  <c:v>1391</c:v>
                </c:pt>
                <c:pt idx="39">
                  <c:v>1392</c:v>
                </c:pt>
                <c:pt idx="40">
                  <c:v>1393</c:v>
                </c:pt>
                <c:pt idx="41">
                  <c:v>1394</c:v>
                </c:pt>
                <c:pt idx="42">
                  <c:v>1395</c:v>
                </c:pt>
                <c:pt idx="43">
                  <c:v>1396</c:v>
                </c:pt>
                <c:pt idx="44">
                  <c:v>1397</c:v>
                </c:pt>
                <c:pt idx="45">
                  <c:v>1398</c:v>
                </c:pt>
                <c:pt idx="46">
                  <c:v>1399</c:v>
                </c:pt>
                <c:pt idx="47">
                  <c:v>1400</c:v>
                </c:pt>
                <c:pt idx="48">
                  <c:v>1401</c:v>
                </c:pt>
                <c:pt idx="49">
                  <c:v>1402</c:v>
                </c:pt>
                <c:pt idx="50">
                  <c:v>1403</c:v>
                </c:pt>
                <c:pt idx="51">
                  <c:v>1404</c:v>
                </c:pt>
              </c:numCache>
            </c:numRef>
          </c:cat>
          <c:val>
            <c:numRef>
              <c:f>'[تولید ناخالص داخلی سرانه (2).xlsx]Sheet1'!$Q$7:$BP$7</c:f>
              <c:numCache>
                <c:formatCode>General</c:formatCode>
                <c:ptCount val="52"/>
                <c:pt idx="43">
                  <c:v>17.822215378415031</c:v>
                </c:pt>
                <c:pt idx="44">
                  <c:v>37.743153175560792</c:v>
                </c:pt>
                <c:pt idx="45">
                  <c:v>38.424178731435113</c:v>
                </c:pt>
                <c:pt idx="46">
                  <c:v>38.752590515464476</c:v>
                </c:pt>
                <c:pt idx="47">
                  <c:v>39.286220679257667</c:v>
                </c:pt>
                <c:pt idx="48">
                  <c:v>39.875700533704276</c:v>
                </c:pt>
                <c:pt idx="49">
                  <c:v>40.424796125099064</c:v>
                </c:pt>
                <c:pt idx="50">
                  <c:v>40.939223730109816</c:v>
                </c:pt>
                <c:pt idx="51">
                  <c:v>41.444646245296354</c:v>
                </c:pt>
              </c:numCache>
            </c:numRef>
          </c:val>
          <c:smooth val="0"/>
          <c:extLst xmlns:c16r2="http://schemas.microsoft.com/office/drawing/2015/06/chart">
            <c:ext xmlns:c16="http://schemas.microsoft.com/office/drawing/2014/chart" uri="{C3380CC4-5D6E-409C-BE32-E72D297353CC}">
              <c16:uniqueId val="{00000001-F009-4367-AA8D-BAD835DB6803}"/>
            </c:ext>
          </c:extLst>
        </c:ser>
        <c:dLbls>
          <c:showLegendKey val="0"/>
          <c:showVal val="0"/>
          <c:showCatName val="0"/>
          <c:showSerName val="0"/>
          <c:showPercent val="0"/>
          <c:showBubbleSize val="0"/>
        </c:dLbls>
        <c:marker val="1"/>
        <c:smooth val="0"/>
        <c:axId val="384129200"/>
        <c:axId val="384129744"/>
      </c:lineChart>
      <c:catAx>
        <c:axId val="3841292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B Mitra" panose="00000400000000000000" pitchFamily="2" charset="-78"/>
              </a:defRPr>
            </a:pPr>
            <a:endParaRPr lang="en-US"/>
          </a:p>
        </c:txPr>
        <c:crossAx val="384129744"/>
        <c:crosses val="autoZero"/>
        <c:auto val="1"/>
        <c:lblAlgn val="ctr"/>
        <c:lblOffset val="100"/>
        <c:noMultiLvlLbl val="0"/>
      </c:catAx>
      <c:valAx>
        <c:axId val="384129744"/>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a-IR" dirty="0">
                    <a:cs typeface="B Titr" panose="00000700000000000000" pitchFamily="2" charset="-78"/>
                  </a:rPr>
                  <a:t>درصد</a:t>
                </a:r>
                <a:endParaRPr lang="en-US" dirty="0">
                  <a:cs typeface="B Titr" panose="00000700000000000000" pitchFamily="2" charset="-78"/>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4129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17427923057042"/>
          <c:y val="5.1400554097404488E-2"/>
          <c:w val="0.87572234321773612"/>
          <c:h val="0.65634150085292187"/>
        </c:manualLayout>
      </c:layout>
      <c:barChart>
        <c:barDir val="col"/>
        <c:grouping val="clustered"/>
        <c:varyColors val="0"/>
        <c:ser>
          <c:idx val="0"/>
          <c:order val="0"/>
          <c:tx>
            <c:strRef>
              <c:f>سالانه!$C$1</c:f>
              <c:strCache>
                <c:ptCount val="1"/>
                <c:pt idx="0">
                  <c:v>تعداد واحد مسکونی در پروانه های ساختمانی در کل کشور (هزار واحد)</c:v>
                </c:pt>
              </c:strCache>
            </c:strRef>
          </c:tx>
          <c:invertIfNegative val="0"/>
          <c:dLbls>
            <c:spPr>
              <a:noFill/>
              <a:ln>
                <a:noFill/>
              </a:ln>
              <a:effectLst/>
            </c:spPr>
            <c:txPr>
              <a:bodyPr/>
              <a:lstStyle/>
              <a:p>
                <a:pPr>
                  <a:defRPr lang="en-US" sz="1400">
                    <a:latin typeface="BASAER YAGHUT" panose="000004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سالانه!$A$11:$A$27</c:f>
              <c:strCache>
                <c:ptCount val="17"/>
                <c:pt idx="0">
                  <c:v>1379</c:v>
                </c:pt>
                <c:pt idx="1">
                  <c:v>1380</c:v>
                </c:pt>
                <c:pt idx="2">
                  <c:v>1381</c:v>
                </c:pt>
                <c:pt idx="3">
                  <c:v>1382</c:v>
                </c:pt>
                <c:pt idx="4">
                  <c:v>1383</c:v>
                </c:pt>
                <c:pt idx="5">
                  <c:v>1384</c:v>
                </c:pt>
                <c:pt idx="6">
                  <c:v>1385</c:v>
                </c:pt>
                <c:pt idx="7">
                  <c:v>1386</c:v>
                </c:pt>
                <c:pt idx="8">
                  <c:v>1387</c:v>
                </c:pt>
                <c:pt idx="9">
                  <c:v>1388</c:v>
                </c:pt>
                <c:pt idx="10">
                  <c:v>1389</c:v>
                </c:pt>
                <c:pt idx="11">
                  <c:v>1390</c:v>
                </c:pt>
                <c:pt idx="12">
                  <c:v>1391</c:v>
                </c:pt>
                <c:pt idx="13">
                  <c:v>1392</c:v>
                </c:pt>
                <c:pt idx="14">
                  <c:v>1393</c:v>
                </c:pt>
                <c:pt idx="15">
                  <c:v>1394</c:v>
                </c:pt>
                <c:pt idx="16">
                  <c:v>1395 (شش ماهه اول)</c:v>
                </c:pt>
              </c:strCache>
            </c:strRef>
          </c:cat>
          <c:val>
            <c:numRef>
              <c:f>سالانه!$C$11:$C$27</c:f>
              <c:numCache>
                <c:formatCode>_-* #,##0_-;_-* #,##0\-;_-* "-"??_-;_-@_-</c:formatCode>
                <c:ptCount val="17"/>
                <c:pt idx="0">
                  <c:v>262</c:v>
                </c:pt>
                <c:pt idx="1">
                  <c:v>428</c:v>
                </c:pt>
                <c:pt idx="2">
                  <c:v>478</c:v>
                </c:pt>
                <c:pt idx="3">
                  <c:v>458</c:v>
                </c:pt>
                <c:pt idx="4">
                  <c:v>414</c:v>
                </c:pt>
                <c:pt idx="5">
                  <c:v>375.79999999999939</c:v>
                </c:pt>
                <c:pt idx="6">
                  <c:v>463</c:v>
                </c:pt>
                <c:pt idx="7">
                  <c:v>699</c:v>
                </c:pt>
                <c:pt idx="8">
                  <c:v>663</c:v>
                </c:pt>
                <c:pt idx="9">
                  <c:v>567</c:v>
                </c:pt>
                <c:pt idx="10">
                  <c:v>757</c:v>
                </c:pt>
                <c:pt idx="11">
                  <c:v>765</c:v>
                </c:pt>
                <c:pt idx="12">
                  <c:v>701</c:v>
                </c:pt>
                <c:pt idx="13">
                  <c:v>650</c:v>
                </c:pt>
                <c:pt idx="14">
                  <c:v>398.3</c:v>
                </c:pt>
                <c:pt idx="15">
                  <c:v>330.4</c:v>
                </c:pt>
                <c:pt idx="16">
                  <c:v>160.6</c:v>
                </c:pt>
              </c:numCache>
            </c:numRef>
          </c:val>
        </c:ser>
        <c:dLbls>
          <c:showLegendKey val="0"/>
          <c:showVal val="0"/>
          <c:showCatName val="0"/>
          <c:showSerName val="0"/>
          <c:showPercent val="0"/>
          <c:showBubbleSize val="0"/>
        </c:dLbls>
        <c:gapWidth val="150"/>
        <c:axId val="433012304"/>
        <c:axId val="433013392"/>
      </c:barChart>
      <c:lineChart>
        <c:grouping val="standard"/>
        <c:varyColors val="0"/>
        <c:ser>
          <c:idx val="1"/>
          <c:order val="1"/>
          <c:tx>
            <c:strRef>
              <c:f>سالانه!$E$1</c:f>
              <c:strCache>
                <c:ptCount val="1"/>
                <c:pt idx="0">
                  <c:v>میانگین تعداد واحد مسکونی در پروانه های ساختمانی در کل کشور (هزار واحد)</c:v>
                </c:pt>
              </c:strCache>
            </c:strRef>
          </c:tx>
          <c:marker>
            <c:symbol val="none"/>
          </c:marker>
          <c:val>
            <c:numRef>
              <c:f>سالانه!$E$11:$E$27</c:f>
              <c:numCache>
                <c:formatCode>_-* #,##0_-;_-* #,##0\-;_-* "-"??_-;_-@_-</c:formatCode>
                <c:ptCount val="17"/>
                <c:pt idx="0">
                  <c:v>529</c:v>
                </c:pt>
                <c:pt idx="1">
                  <c:v>529</c:v>
                </c:pt>
                <c:pt idx="2">
                  <c:v>529</c:v>
                </c:pt>
                <c:pt idx="3">
                  <c:v>529</c:v>
                </c:pt>
                <c:pt idx="4">
                  <c:v>529</c:v>
                </c:pt>
                <c:pt idx="5">
                  <c:v>529</c:v>
                </c:pt>
                <c:pt idx="6">
                  <c:v>529</c:v>
                </c:pt>
                <c:pt idx="7">
                  <c:v>529</c:v>
                </c:pt>
                <c:pt idx="8">
                  <c:v>529</c:v>
                </c:pt>
                <c:pt idx="9">
                  <c:v>529</c:v>
                </c:pt>
                <c:pt idx="10">
                  <c:v>529</c:v>
                </c:pt>
                <c:pt idx="11">
                  <c:v>529</c:v>
                </c:pt>
                <c:pt idx="12">
                  <c:v>529</c:v>
                </c:pt>
                <c:pt idx="13">
                  <c:v>529</c:v>
                </c:pt>
                <c:pt idx="14">
                  <c:v>529</c:v>
                </c:pt>
                <c:pt idx="15">
                  <c:v>529</c:v>
                </c:pt>
              </c:numCache>
            </c:numRef>
          </c:val>
          <c:smooth val="0"/>
        </c:ser>
        <c:dLbls>
          <c:showLegendKey val="0"/>
          <c:showVal val="0"/>
          <c:showCatName val="0"/>
          <c:showSerName val="0"/>
          <c:showPercent val="0"/>
          <c:showBubbleSize val="0"/>
        </c:dLbls>
        <c:marker val="1"/>
        <c:smooth val="0"/>
        <c:axId val="433012304"/>
        <c:axId val="433013392"/>
      </c:lineChart>
      <c:catAx>
        <c:axId val="433012304"/>
        <c:scaling>
          <c:orientation val="minMax"/>
        </c:scaling>
        <c:delete val="0"/>
        <c:axPos val="b"/>
        <c:numFmt formatCode="General" sourceLinked="0"/>
        <c:majorTickMark val="out"/>
        <c:minorTickMark val="none"/>
        <c:tickLblPos val="nextTo"/>
        <c:txPr>
          <a:bodyPr/>
          <a:lstStyle/>
          <a:p>
            <a:pPr>
              <a:defRPr lang="en-US">
                <a:latin typeface="BASAER YAGHUT" panose="00000400000000000000" pitchFamily="2" charset="0"/>
              </a:defRPr>
            </a:pPr>
            <a:endParaRPr lang="en-US"/>
          </a:p>
        </c:txPr>
        <c:crossAx val="433013392"/>
        <c:crosses val="autoZero"/>
        <c:auto val="1"/>
        <c:lblAlgn val="ctr"/>
        <c:lblOffset val="100"/>
        <c:noMultiLvlLbl val="0"/>
      </c:catAx>
      <c:valAx>
        <c:axId val="433013392"/>
        <c:scaling>
          <c:orientation val="minMax"/>
        </c:scaling>
        <c:delete val="0"/>
        <c:axPos val="l"/>
        <c:majorGridlines/>
        <c:numFmt formatCode="_-* #,##0_-;_-* #,##0\-;_-* &quot;-&quot;??_-;_-@_-" sourceLinked="1"/>
        <c:majorTickMark val="out"/>
        <c:minorTickMark val="none"/>
        <c:tickLblPos val="nextTo"/>
        <c:txPr>
          <a:bodyPr/>
          <a:lstStyle/>
          <a:p>
            <a:pPr>
              <a:defRPr lang="en-US">
                <a:latin typeface="BASAER YAGHUT" panose="00000400000000000000" pitchFamily="2" charset="0"/>
              </a:defRPr>
            </a:pPr>
            <a:endParaRPr lang="en-US"/>
          </a:p>
        </c:txPr>
        <c:crossAx val="433012304"/>
        <c:crosses val="autoZero"/>
        <c:crossBetween val="between"/>
      </c:valAx>
    </c:plotArea>
    <c:legend>
      <c:legendPos val="r"/>
      <c:layout>
        <c:manualLayout>
          <c:xMode val="edge"/>
          <c:yMode val="edge"/>
          <c:x val="5.7137635358443005E-3"/>
          <c:y val="0.78194177853781865"/>
          <c:w val="0.98263172378737029"/>
          <c:h val="0.21805822146218204"/>
        </c:manualLayout>
      </c:layout>
      <c:overlay val="0"/>
      <c:txPr>
        <a:bodyPr/>
        <a:lstStyle/>
        <a:p>
          <a:pPr>
            <a:defRPr lang="en-US" sz="1100" b="1">
              <a:cs typeface="B Nazanin" pitchFamily="2" charset="-78"/>
            </a:defRPr>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9B0A4-7DC8-4BBE-B33C-692601672B5F}" type="doc">
      <dgm:prSet loTypeId="urn:microsoft.com/office/officeart/2005/8/layout/balance1" loCatId="relationship" qsTypeId="urn:microsoft.com/office/officeart/2005/8/quickstyle/3d5" qsCatId="3D" csTypeId="urn:microsoft.com/office/officeart/2005/8/colors/accent0_3" csCatId="mainScheme" phldr="1"/>
      <dgm:spPr/>
      <dgm:t>
        <a:bodyPr/>
        <a:lstStyle/>
        <a:p>
          <a:endParaRPr lang="en-US"/>
        </a:p>
      </dgm:t>
    </dgm:pt>
    <dgm:pt modelId="{D50664CF-9408-41AE-A783-5DC40E15A3E1}">
      <dgm:prSet phldrT="[Text]"/>
      <dgm:spPr/>
      <dgm:t>
        <a:bodyPr/>
        <a:lstStyle/>
        <a:p>
          <a:r>
            <a:rPr lang="fa-IR" b="0" dirty="0" smtClean="0">
              <a:latin typeface="Calibri" panose="020F0502020204030204" pitchFamily="34" charset="0"/>
              <a:cs typeface="B Zar" panose="00000400000000000000" pitchFamily="2" charset="-78"/>
            </a:rPr>
            <a:t>طرف عرضه</a:t>
          </a:r>
          <a:endParaRPr lang="en-US" b="0" dirty="0">
            <a:latin typeface="Calibri" panose="020F0502020204030204" pitchFamily="34" charset="0"/>
            <a:cs typeface="B Zar" panose="00000400000000000000" pitchFamily="2" charset="-78"/>
          </a:endParaRPr>
        </a:p>
      </dgm:t>
    </dgm:pt>
    <dgm:pt modelId="{A92C0135-F403-4B33-8CF1-B84258628253}" type="parTrans" cxnId="{52CD1DF1-1747-4A3C-9BEF-7233248F8752}">
      <dgm:prSet/>
      <dgm:spPr/>
      <dgm:t>
        <a:bodyPr/>
        <a:lstStyle/>
        <a:p>
          <a:endParaRPr lang="en-US">
            <a:latin typeface="Calibri" panose="020F0502020204030204" pitchFamily="34" charset="0"/>
            <a:cs typeface="Calibri" panose="020F0502020204030204" pitchFamily="34" charset="0"/>
          </a:endParaRPr>
        </a:p>
      </dgm:t>
    </dgm:pt>
    <dgm:pt modelId="{F7FC256E-FD71-4D2D-94A9-C58EE8584D5F}" type="sibTrans" cxnId="{52CD1DF1-1747-4A3C-9BEF-7233248F8752}">
      <dgm:prSet/>
      <dgm:spPr/>
      <dgm:t>
        <a:bodyPr/>
        <a:lstStyle/>
        <a:p>
          <a:endParaRPr lang="en-US">
            <a:latin typeface="Calibri" panose="020F0502020204030204" pitchFamily="34" charset="0"/>
            <a:cs typeface="Calibri" panose="020F0502020204030204" pitchFamily="34" charset="0"/>
          </a:endParaRPr>
        </a:p>
      </dgm:t>
    </dgm:pt>
    <dgm:pt modelId="{FED7CF7B-C734-4EE0-962C-2E53BD99A96D}">
      <dgm:prSet phldrT="[Text]"/>
      <dgm:spPr/>
      <dgm:t>
        <a:bodyPr/>
        <a:lstStyle/>
        <a:p>
          <a:r>
            <a:rPr lang="fa-IR" dirty="0" smtClean="0">
              <a:latin typeface="Calibri" panose="020F0502020204030204" pitchFamily="34" charset="0"/>
              <a:cs typeface="B Zar" panose="00000400000000000000" pitchFamily="2" charset="-78"/>
            </a:rPr>
            <a:t>نرخ تورم انباشته‌ی ارز</a:t>
          </a:r>
          <a:endParaRPr lang="en-US" dirty="0">
            <a:latin typeface="Calibri" panose="020F0502020204030204" pitchFamily="34" charset="0"/>
            <a:cs typeface="B Zar" panose="00000400000000000000" pitchFamily="2" charset="-78"/>
          </a:endParaRPr>
        </a:p>
      </dgm:t>
    </dgm:pt>
    <dgm:pt modelId="{5C9B73A6-C4D8-444E-93E9-A792C7F4C7E1}" type="parTrans" cxnId="{A17469CA-611C-4BBE-80E1-29A2751BEE56}">
      <dgm:prSet/>
      <dgm:spPr/>
      <dgm:t>
        <a:bodyPr/>
        <a:lstStyle/>
        <a:p>
          <a:endParaRPr lang="en-US">
            <a:latin typeface="Calibri" panose="020F0502020204030204" pitchFamily="34" charset="0"/>
            <a:cs typeface="Calibri" panose="020F0502020204030204" pitchFamily="34" charset="0"/>
          </a:endParaRPr>
        </a:p>
      </dgm:t>
    </dgm:pt>
    <dgm:pt modelId="{B6A95933-5AA0-4CCC-8643-55EF1EA8CE67}" type="sibTrans" cxnId="{A17469CA-611C-4BBE-80E1-29A2751BEE56}">
      <dgm:prSet/>
      <dgm:spPr/>
      <dgm:t>
        <a:bodyPr/>
        <a:lstStyle/>
        <a:p>
          <a:endParaRPr lang="en-US">
            <a:latin typeface="Calibri" panose="020F0502020204030204" pitchFamily="34" charset="0"/>
            <a:cs typeface="Calibri" panose="020F0502020204030204" pitchFamily="34" charset="0"/>
          </a:endParaRPr>
        </a:p>
      </dgm:t>
    </dgm:pt>
    <dgm:pt modelId="{743CCF7F-023F-4C31-A4DD-CC95AA0BB1A2}">
      <dgm:prSet phldrT="[Text]"/>
      <dgm:spPr/>
      <dgm:t>
        <a:bodyPr/>
        <a:lstStyle/>
        <a:p>
          <a:r>
            <a:rPr lang="fa-IR" b="1" dirty="0" smtClean="0">
              <a:latin typeface="Calibri" panose="020F0502020204030204" pitchFamily="34" charset="0"/>
              <a:cs typeface="B Zar" panose="00000400000000000000" pitchFamily="2" charset="-78"/>
            </a:rPr>
            <a:t>طرف تقاضا</a:t>
          </a:r>
          <a:endParaRPr lang="en-US" b="1" dirty="0">
            <a:latin typeface="Calibri" panose="020F0502020204030204" pitchFamily="34" charset="0"/>
            <a:cs typeface="B Zar" panose="00000400000000000000" pitchFamily="2" charset="-78"/>
          </a:endParaRPr>
        </a:p>
      </dgm:t>
    </dgm:pt>
    <dgm:pt modelId="{F292D7B0-C0D6-4412-A2F0-407A1F28D2C0}" type="parTrans" cxnId="{A8B76002-26CB-45DB-A82F-EF6489F347F4}">
      <dgm:prSet/>
      <dgm:spPr/>
      <dgm:t>
        <a:bodyPr/>
        <a:lstStyle/>
        <a:p>
          <a:endParaRPr lang="en-US">
            <a:latin typeface="Calibri" panose="020F0502020204030204" pitchFamily="34" charset="0"/>
            <a:cs typeface="Calibri" panose="020F0502020204030204" pitchFamily="34" charset="0"/>
          </a:endParaRPr>
        </a:p>
      </dgm:t>
    </dgm:pt>
    <dgm:pt modelId="{D075A7EB-4448-4DE2-B43B-290A2308DD64}" type="sibTrans" cxnId="{A8B76002-26CB-45DB-A82F-EF6489F347F4}">
      <dgm:prSet/>
      <dgm:spPr/>
      <dgm:t>
        <a:bodyPr/>
        <a:lstStyle/>
        <a:p>
          <a:endParaRPr lang="en-US">
            <a:latin typeface="Calibri" panose="020F0502020204030204" pitchFamily="34" charset="0"/>
            <a:cs typeface="Calibri" panose="020F0502020204030204" pitchFamily="34" charset="0"/>
          </a:endParaRPr>
        </a:p>
      </dgm:t>
    </dgm:pt>
    <dgm:pt modelId="{3813165D-BFF6-49F7-96A0-D42700CED833}">
      <dgm:prSet phldrT="[Text]"/>
      <dgm:spPr/>
      <dgm:t>
        <a:bodyPr/>
        <a:lstStyle/>
        <a:p>
          <a:r>
            <a:rPr lang="fa-IR" dirty="0" smtClean="0">
              <a:latin typeface="Calibri" panose="020F0502020204030204" pitchFamily="34" charset="0"/>
              <a:cs typeface="B Zar" panose="00000400000000000000" pitchFamily="2" charset="-78"/>
            </a:rPr>
            <a:t>نرخ تورم انباشته‌ی ریال</a:t>
          </a:r>
          <a:endParaRPr lang="en-US" dirty="0">
            <a:latin typeface="Calibri" panose="020F0502020204030204" pitchFamily="34" charset="0"/>
            <a:cs typeface="B Zar" panose="00000400000000000000" pitchFamily="2" charset="-78"/>
          </a:endParaRPr>
        </a:p>
      </dgm:t>
    </dgm:pt>
    <dgm:pt modelId="{D65DE9B4-46C9-4D16-8F82-AA81CE82102F}" type="parTrans" cxnId="{0A260958-7585-4EAF-B547-4ED1F2FD780D}">
      <dgm:prSet/>
      <dgm:spPr/>
      <dgm:t>
        <a:bodyPr/>
        <a:lstStyle/>
        <a:p>
          <a:endParaRPr lang="en-US">
            <a:latin typeface="Calibri" panose="020F0502020204030204" pitchFamily="34" charset="0"/>
            <a:cs typeface="Calibri" panose="020F0502020204030204" pitchFamily="34" charset="0"/>
          </a:endParaRPr>
        </a:p>
      </dgm:t>
    </dgm:pt>
    <dgm:pt modelId="{9C325F25-D4BB-44A8-A707-9EF4C9B35683}" type="sibTrans" cxnId="{0A260958-7585-4EAF-B547-4ED1F2FD780D}">
      <dgm:prSet/>
      <dgm:spPr/>
      <dgm:t>
        <a:bodyPr/>
        <a:lstStyle/>
        <a:p>
          <a:endParaRPr lang="en-US">
            <a:latin typeface="Calibri" panose="020F0502020204030204" pitchFamily="34" charset="0"/>
            <a:cs typeface="Calibri" panose="020F0502020204030204" pitchFamily="34" charset="0"/>
          </a:endParaRPr>
        </a:p>
      </dgm:t>
    </dgm:pt>
    <dgm:pt modelId="{178F6149-C53D-4425-A86A-F027D9969011}">
      <dgm:prSet phldrT="[Text]"/>
      <dgm:spPr/>
      <dgm:t>
        <a:bodyPr/>
        <a:lstStyle/>
        <a:p>
          <a:r>
            <a:rPr lang="fa-IR" dirty="0" smtClean="0">
              <a:latin typeface="Calibri" panose="020F0502020204030204" pitchFamily="34" charset="0"/>
              <a:cs typeface="B Zar" panose="00000400000000000000" pitchFamily="2" charset="-78"/>
            </a:rPr>
            <a:t>حجم نقدینگی</a:t>
          </a:r>
          <a:endParaRPr lang="en-US" dirty="0">
            <a:latin typeface="Calibri" panose="020F0502020204030204" pitchFamily="34" charset="0"/>
            <a:cs typeface="B Zar" panose="00000400000000000000" pitchFamily="2" charset="-78"/>
          </a:endParaRPr>
        </a:p>
      </dgm:t>
    </dgm:pt>
    <dgm:pt modelId="{404FDF67-37C4-4514-A6E9-197D4BDF1E6B}" type="parTrans" cxnId="{7C9CCA78-6ECA-4BAC-A3E9-35D096290140}">
      <dgm:prSet/>
      <dgm:spPr/>
      <dgm:t>
        <a:bodyPr/>
        <a:lstStyle/>
        <a:p>
          <a:endParaRPr lang="en-US">
            <a:latin typeface="Calibri" panose="020F0502020204030204" pitchFamily="34" charset="0"/>
            <a:cs typeface="Calibri" panose="020F0502020204030204" pitchFamily="34" charset="0"/>
          </a:endParaRPr>
        </a:p>
      </dgm:t>
    </dgm:pt>
    <dgm:pt modelId="{2CC36C80-0201-4B21-8FB9-DC3DFBC662DF}" type="sibTrans" cxnId="{7C9CCA78-6ECA-4BAC-A3E9-35D096290140}">
      <dgm:prSet/>
      <dgm:spPr/>
      <dgm:t>
        <a:bodyPr/>
        <a:lstStyle/>
        <a:p>
          <a:endParaRPr lang="en-US">
            <a:latin typeface="Calibri" panose="020F0502020204030204" pitchFamily="34" charset="0"/>
            <a:cs typeface="Calibri" panose="020F0502020204030204" pitchFamily="34" charset="0"/>
          </a:endParaRPr>
        </a:p>
      </dgm:t>
    </dgm:pt>
    <dgm:pt modelId="{703C7130-34DA-4B39-9863-C85FA25EB09E}">
      <dgm:prSet phldrT="[Text]"/>
      <dgm:spPr/>
      <dgm:t>
        <a:bodyPr/>
        <a:lstStyle/>
        <a:p>
          <a:r>
            <a:rPr lang="fa-IR" dirty="0" smtClean="0">
              <a:latin typeface="Calibri" panose="020F0502020204030204" pitchFamily="34" charset="0"/>
              <a:cs typeface="B Zar" panose="00000400000000000000" pitchFamily="2" charset="-78"/>
            </a:rPr>
            <a:t>بدهی‌های دولت به نظام بانکی</a:t>
          </a:r>
          <a:endParaRPr lang="en-US" dirty="0">
            <a:latin typeface="Calibri" panose="020F0502020204030204" pitchFamily="34" charset="0"/>
            <a:cs typeface="B Zar" panose="00000400000000000000" pitchFamily="2" charset="-78"/>
          </a:endParaRPr>
        </a:p>
      </dgm:t>
    </dgm:pt>
    <dgm:pt modelId="{25B5F730-31B1-4BEF-9692-26523BEB04E4}" type="parTrans" cxnId="{8E929D9D-E0A2-45AE-B72A-1D16AF850C56}">
      <dgm:prSet/>
      <dgm:spPr/>
      <dgm:t>
        <a:bodyPr/>
        <a:lstStyle/>
        <a:p>
          <a:endParaRPr lang="en-US">
            <a:latin typeface="Calibri" panose="020F0502020204030204" pitchFamily="34" charset="0"/>
            <a:cs typeface="Calibri" panose="020F0502020204030204" pitchFamily="34" charset="0"/>
          </a:endParaRPr>
        </a:p>
      </dgm:t>
    </dgm:pt>
    <dgm:pt modelId="{59D7423D-9FAF-40C8-A04A-EE9A205499BC}" type="sibTrans" cxnId="{8E929D9D-E0A2-45AE-B72A-1D16AF850C56}">
      <dgm:prSet/>
      <dgm:spPr/>
      <dgm:t>
        <a:bodyPr/>
        <a:lstStyle/>
        <a:p>
          <a:endParaRPr lang="en-US">
            <a:latin typeface="Calibri" panose="020F0502020204030204" pitchFamily="34" charset="0"/>
            <a:cs typeface="Calibri" panose="020F0502020204030204" pitchFamily="34" charset="0"/>
          </a:endParaRPr>
        </a:p>
      </dgm:t>
    </dgm:pt>
    <dgm:pt modelId="{86756CB2-67C2-42E1-8071-A6082989C166}">
      <dgm:prSet phldrT="[Text]"/>
      <dgm:spPr/>
      <dgm:t>
        <a:bodyPr/>
        <a:lstStyle/>
        <a:p>
          <a:endParaRPr lang="en-US">
            <a:cs typeface="B Zar" panose="00000400000000000000" pitchFamily="2" charset="-78"/>
          </a:endParaRPr>
        </a:p>
      </dgm:t>
    </dgm:pt>
    <dgm:pt modelId="{44B310CD-5EA1-4508-9399-309F8A5C14AB}" type="parTrans" cxnId="{84399C76-1B6A-4B56-A382-276C2647240D}">
      <dgm:prSet/>
      <dgm:spPr/>
      <dgm:t>
        <a:bodyPr/>
        <a:lstStyle/>
        <a:p>
          <a:endParaRPr lang="en-US">
            <a:latin typeface="Calibri" panose="020F0502020204030204" pitchFamily="34" charset="0"/>
            <a:cs typeface="Calibri" panose="020F0502020204030204" pitchFamily="34" charset="0"/>
          </a:endParaRPr>
        </a:p>
      </dgm:t>
    </dgm:pt>
    <dgm:pt modelId="{51C3647C-EB0F-434A-A5BF-F8DFD9F1626F}" type="sibTrans" cxnId="{84399C76-1B6A-4B56-A382-276C2647240D}">
      <dgm:prSet/>
      <dgm:spPr/>
      <dgm:t>
        <a:bodyPr/>
        <a:lstStyle/>
        <a:p>
          <a:endParaRPr lang="en-US">
            <a:latin typeface="Calibri" panose="020F0502020204030204" pitchFamily="34" charset="0"/>
            <a:cs typeface="Calibri" panose="020F0502020204030204" pitchFamily="34" charset="0"/>
          </a:endParaRPr>
        </a:p>
      </dgm:t>
    </dgm:pt>
    <dgm:pt modelId="{B5A30693-15F5-45EB-BBB0-1B36439CA79D}">
      <dgm:prSet phldrT="[Text]"/>
      <dgm:spPr/>
      <dgm:t>
        <a:bodyPr/>
        <a:lstStyle/>
        <a:p>
          <a:r>
            <a:rPr lang="fa-IR" dirty="0" smtClean="0">
              <a:latin typeface="Calibri" panose="020F0502020204030204" pitchFamily="34" charset="0"/>
              <a:cs typeface="B Zar" panose="00000400000000000000" pitchFamily="2" charset="-78"/>
            </a:rPr>
            <a:t>کسری ذخایر نظام بانکی</a:t>
          </a:r>
          <a:endParaRPr lang="en-US" dirty="0">
            <a:latin typeface="Calibri" panose="020F0502020204030204" pitchFamily="34" charset="0"/>
            <a:cs typeface="B Zar" panose="00000400000000000000" pitchFamily="2" charset="-78"/>
          </a:endParaRPr>
        </a:p>
      </dgm:t>
    </dgm:pt>
    <dgm:pt modelId="{C4107C66-978A-4A00-8123-8678933CE5E3}" type="sibTrans" cxnId="{E106ECC6-7DDA-41A5-8AFE-C52297D98FE3}">
      <dgm:prSet/>
      <dgm:spPr/>
      <dgm:t>
        <a:bodyPr/>
        <a:lstStyle/>
        <a:p>
          <a:endParaRPr lang="en-US">
            <a:latin typeface="Calibri" panose="020F0502020204030204" pitchFamily="34" charset="0"/>
            <a:cs typeface="Calibri" panose="020F0502020204030204" pitchFamily="34" charset="0"/>
          </a:endParaRPr>
        </a:p>
      </dgm:t>
    </dgm:pt>
    <dgm:pt modelId="{7CD92872-5303-4A90-A07D-60D372132E91}" type="parTrans" cxnId="{E106ECC6-7DDA-41A5-8AFE-C52297D98FE3}">
      <dgm:prSet/>
      <dgm:spPr/>
      <dgm:t>
        <a:bodyPr/>
        <a:lstStyle/>
        <a:p>
          <a:endParaRPr lang="en-US">
            <a:latin typeface="Calibri" panose="020F0502020204030204" pitchFamily="34" charset="0"/>
            <a:cs typeface="Calibri" panose="020F0502020204030204" pitchFamily="34" charset="0"/>
          </a:endParaRPr>
        </a:p>
      </dgm:t>
    </dgm:pt>
    <dgm:pt modelId="{BAADBCAC-756B-450D-9919-FF6CF44DB942}" type="pres">
      <dgm:prSet presAssocID="{4669B0A4-7DC8-4BBE-B33C-692601672B5F}" presName="outerComposite" presStyleCnt="0">
        <dgm:presLayoutVars>
          <dgm:chMax val="2"/>
          <dgm:animLvl val="lvl"/>
          <dgm:resizeHandles val="exact"/>
        </dgm:presLayoutVars>
      </dgm:prSet>
      <dgm:spPr/>
      <dgm:t>
        <a:bodyPr/>
        <a:lstStyle/>
        <a:p>
          <a:endParaRPr lang="en-US"/>
        </a:p>
      </dgm:t>
    </dgm:pt>
    <dgm:pt modelId="{214A9F7A-BE77-44AC-817F-4F769E1AB9EE}" type="pres">
      <dgm:prSet presAssocID="{4669B0A4-7DC8-4BBE-B33C-692601672B5F}" presName="dummyMaxCanvas" presStyleCnt="0"/>
      <dgm:spPr/>
    </dgm:pt>
    <dgm:pt modelId="{62F4447F-145C-48DA-8993-B66D30A41B63}" type="pres">
      <dgm:prSet presAssocID="{4669B0A4-7DC8-4BBE-B33C-692601672B5F}" presName="parentComposite" presStyleCnt="0"/>
      <dgm:spPr/>
    </dgm:pt>
    <dgm:pt modelId="{21A182DB-80CB-4247-B184-B7196AAE02D8}" type="pres">
      <dgm:prSet presAssocID="{4669B0A4-7DC8-4BBE-B33C-692601672B5F}" presName="parent1" presStyleLbl="alignAccFollowNode1" presStyleIdx="0" presStyleCnt="4" custLinFactNeighborX="13799">
        <dgm:presLayoutVars>
          <dgm:chMax val="4"/>
        </dgm:presLayoutVars>
      </dgm:prSet>
      <dgm:spPr/>
      <dgm:t>
        <a:bodyPr/>
        <a:lstStyle/>
        <a:p>
          <a:endParaRPr lang="en-US"/>
        </a:p>
      </dgm:t>
    </dgm:pt>
    <dgm:pt modelId="{BCDDA995-F54D-47F8-A511-2EAE793909FC}" type="pres">
      <dgm:prSet presAssocID="{4669B0A4-7DC8-4BBE-B33C-692601672B5F}" presName="parent2" presStyleLbl="alignAccFollowNode1" presStyleIdx="1" presStyleCnt="4" custLinFactNeighborX="19892">
        <dgm:presLayoutVars>
          <dgm:chMax val="4"/>
        </dgm:presLayoutVars>
      </dgm:prSet>
      <dgm:spPr/>
      <dgm:t>
        <a:bodyPr/>
        <a:lstStyle/>
        <a:p>
          <a:endParaRPr lang="en-US"/>
        </a:p>
      </dgm:t>
    </dgm:pt>
    <dgm:pt modelId="{2E93DB5A-9999-448B-9938-E77004C2F5FA}" type="pres">
      <dgm:prSet presAssocID="{4669B0A4-7DC8-4BBE-B33C-692601672B5F}" presName="childrenComposite" presStyleCnt="0"/>
      <dgm:spPr/>
    </dgm:pt>
    <dgm:pt modelId="{6FA8D446-876E-4C97-9AD8-543100494C24}" type="pres">
      <dgm:prSet presAssocID="{4669B0A4-7DC8-4BBE-B33C-692601672B5F}" presName="dummyMaxCanvas_ChildArea" presStyleCnt="0"/>
      <dgm:spPr/>
    </dgm:pt>
    <dgm:pt modelId="{E34AA4C3-4FFA-4B85-AB57-F8B96621721F}" type="pres">
      <dgm:prSet presAssocID="{4669B0A4-7DC8-4BBE-B33C-692601672B5F}" presName="fulcrum" presStyleLbl="alignAccFollowNode1" presStyleIdx="2" presStyleCnt="4"/>
      <dgm:spPr/>
    </dgm:pt>
    <dgm:pt modelId="{3367A2FF-3624-4203-9A6E-F6FF334635EF}" type="pres">
      <dgm:prSet presAssocID="{4669B0A4-7DC8-4BBE-B33C-692601672B5F}" presName="balance_14" presStyleLbl="alignAccFollowNode1" presStyleIdx="3" presStyleCnt="4">
        <dgm:presLayoutVars>
          <dgm:bulletEnabled val="1"/>
        </dgm:presLayoutVars>
      </dgm:prSet>
      <dgm:spPr/>
    </dgm:pt>
    <dgm:pt modelId="{D36F24ED-C555-4057-A117-3C01A7C6BFE7}" type="pres">
      <dgm:prSet presAssocID="{4669B0A4-7DC8-4BBE-B33C-692601672B5F}" presName="right_14_1" presStyleLbl="node1" presStyleIdx="0" presStyleCnt="5">
        <dgm:presLayoutVars>
          <dgm:bulletEnabled val="1"/>
        </dgm:presLayoutVars>
      </dgm:prSet>
      <dgm:spPr/>
      <dgm:t>
        <a:bodyPr/>
        <a:lstStyle/>
        <a:p>
          <a:endParaRPr lang="en-US"/>
        </a:p>
      </dgm:t>
    </dgm:pt>
    <dgm:pt modelId="{2EA793DC-4708-4D47-B40C-9D1CE04130CE}" type="pres">
      <dgm:prSet presAssocID="{4669B0A4-7DC8-4BBE-B33C-692601672B5F}" presName="right_14_2" presStyleLbl="node1" presStyleIdx="1" presStyleCnt="5">
        <dgm:presLayoutVars>
          <dgm:bulletEnabled val="1"/>
        </dgm:presLayoutVars>
      </dgm:prSet>
      <dgm:spPr/>
      <dgm:t>
        <a:bodyPr/>
        <a:lstStyle/>
        <a:p>
          <a:endParaRPr lang="en-US"/>
        </a:p>
      </dgm:t>
    </dgm:pt>
    <dgm:pt modelId="{E653DF4D-5D20-499F-A04D-C393611CE7E3}" type="pres">
      <dgm:prSet presAssocID="{4669B0A4-7DC8-4BBE-B33C-692601672B5F}" presName="right_14_3" presStyleLbl="node1" presStyleIdx="2" presStyleCnt="5">
        <dgm:presLayoutVars>
          <dgm:bulletEnabled val="1"/>
        </dgm:presLayoutVars>
      </dgm:prSet>
      <dgm:spPr/>
      <dgm:t>
        <a:bodyPr/>
        <a:lstStyle/>
        <a:p>
          <a:endParaRPr lang="en-US"/>
        </a:p>
      </dgm:t>
    </dgm:pt>
    <dgm:pt modelId="{17FF4EAD-08E4-41C0-89B0-0881CD4A5E99}" type="pres">
      <dgm:prSet presAssocID="{4669B0A4-7DC8-4BBE-B33C-692601672B5F}" presName="right_14_4" presStyleLbl="node1" presStyleIdx="3" presStyleCnt="5">
        <dgm:presLayoutVars>
          <dgm:bulletEnabled val="1"/>
        </dgm:presLayoutVars>
      </dgm:prSet>
      <dgm:spPr/>
      <dgm:t>
        <a:bodyPr/>
        <a:lstStyle/>
        <a:p>
          <a:endParaRPr lang="en-US"/>
        </a:p>
      </dgm:t>
    </dgm:pt>
    <dgm:pt modelId="{BBD174BD-3033-4E2B-AEB4-3A959D29F31A}" type="pres">
      <dgm:prSet presAssocID="{4669B0A4-7DC8-4BBE-B33C-692601672B5F}" presName="left_14_1" presStyleLbl="node1" presStyleIdx="4" presStyleCnt="5">
        <dgm:presLayoutVars>
          <dgm:bulletEnabled val="1"/>
        </dgm:presLayoutVars>
      </dgm:prSet>
      <dgm:spPr/>
      <dgm:t>
        <a:bodyPr/>
        <a:lstStyle/>
        <a:p>
          <a:endParaRPr lang="en-US"/>
        </a:p>
      </dgm:t>
    </dgm:pt>
  </dgm:ptLst>
  <dgm:cxnLst>
    <dgm:cxn modelId="{E106ECC6-7DDA-41A5-8AFE-C52297D98FE3}" srcId="{743CCF7F-023F-4C31-A4DD-CC95AA0BB1A2}" destId="{B5A30693-15F5-45EB-BBB0-1B36439CA79D}" srcOrd="3" destOrd="0" parTransId="{7CD92872-5303-4A90-A07D-60D372132E91}" sibTransId="{C4107C66-978A-4A00-8123-8678933CE5E3}"/>
    <dgm:cxn modelId="{52CD1DF1-1747-4A3C-9BEF-7233248F8752}" srcId="{4669B0A4-7DC8-4BBE-B33C-692601672B5F}" destId="{D50664CF-9408-41AE-A783-5DC40E15A3E1}" srcOrd="0" destOrd="0" parTransId="{A92C0135-F403-4B33-8CF1-B84258628253}" sibTransId="{F7FC256E-FD71-4D2D-94A9-C58EE8584D5F}"/>
    <dgm:cxn modelId="{35EF9EC2-AD2D-4D3C-BE4C-3FDFD5EE8D7F}" type="presOf" srcId="{3813165D-BFF6-49F7-96A0-D42700CED833}" destId="{D36F24ED-C555-4057-A117-3C01A7C6BFE7}" srcOrd="0" destOrd="0" presId="urn:microsoft.com/office/officeart/2005/8/layout/balance1"/>
    <dgm:cxn modelId="{A7D85B1B-9522-4445-B413-EE5D3AB25D2B}" type="presOf" srcId="{B5A30693-15F5-45EB-BBB0-1B36439CA79D}" destId="{17FF4EAD-08E4-41C0-89B0-0881CD4A5E99}" srcOrd="0" destOrd="0" presId="urn:microsoft.com/office/officeart/2005/8/layout/balance1"/>
    <dgm:cxn modelId="{84399C76-1B6A-4B56-A382-276C2647240D}" srcId="{743CCF7F-023F-4C31-A4DD-CC95AA0BB1A2}" destId="{86756CB2-67C2-42E1-8071-A6082989C166}" srcOrd="4" destOrd="0" parTransId="{44B310CD-5EA1-4508-9399-309F8A5C14AB}" sibTransId="{51C3647C-EB0F-434A-A5BF-F8DFD9F1626F}"/>
    <dgm:cxn modelId="{8E929D9D-E0A2-45AE-B72A-1D16AF850C56}" srcId="{743CCF7F-023F-4C31-A4DD-CC95AA0BB1A2}" destId="{703C7130-34DA-4B39-9863-C85FA25EB09E}" srcOrd="2" destOrd="0" parTransId="{25B5F730-31B1-4BEF-9692-26523BEB04E4}" sibTransId="{59D7423D-9FAF-40C8-A04A-EE9A205499BC}"/>
    <dgm:cxn modelId="{19288104-5725-4588-8E70-383E3955E49E}" type="presOf" srcId="{4669B0A4-7DC8-4BBE-B33C-692601672B5F}" destId="{BAADBCAC-756B-450D-9919-FF6CF44DB942}" srcOrd="0" destOrd="0" presId="urn:microsoft.com/office/officeart/2005/8/layout/balance1"/>
    <dgm:cxn modelId="{D0D10004-F94A-4DA5-904C-37D0F2C0E648}" type="presOf" srcId="{178F6149-C53D-4425-A86A-F027D9969011}" destId="{2EA793DC-4708-4D47-B40C-9D1CE04130CE}" srcOrd="0" destOrd="0" presId="urn:microsoft.com/office/officeart/2005/8/layout/balance1"/>
    <dgm:cxn modelId="{A8B76002-26CB-45DB-A82F-EF6489F347F4}" srcId="{4669B0A4-7DC8-4BBE-B33C-692601672B5F}" destId="{743CCF7F-023F-4C31-A4DD-CC95AA0BB1A2}" srcOrd="1" destOrd="0" parTransId="{F292D7B0-C0D6-4412-A2F0-407A1F28D2C0}" sibTransId="{D075A7EB-4448-4DE2-B43B-290A2308DD64}"/>
    <dgm:cxn modelId="{899158B2-44D8-42A5-8455-725A633059C1}" type="presOf" srcId="{D50664CF-9408-41AE-A783-5DC40E15A3E1}" destId="{21A182DB-80CB-4247-B184-B7196AAE02D8}" srcOrd="0" destOrd="0" presId="urn:microsoft.com/office/officeart/2005/8/layout/balance1"/>
    <dgm:cxn modelId="{0A260958-7585-4EAF-B547-4ED1F2FD780D}" srcId="{743CCF7F-023F-4C31-A4DD-CC95AA0BB1A2}" destId="{3813165D-BFF6-49F7-96A0-D42700CED833}" srcOrd="0" destOrd="0" parTransId="{D65DE9B4-46C9-4D16-8F82-AA81CE82102F}" sibTransId="{9C325F25-D4BB-44A8-A707-9EF4C9B35683}"/>
    <dgm:cxn modelId="{A17469CA-611C-4BBE-80E1-29A2751BEE56}" srcId="{D50664CF-9408-41AE-A783-5DC40E15A3E1}" destId="{FED7CF7B-C734-4EE0-962C-2E53BD99A96D}" srcOrd="0" destOrd="0" parTransId="{5C9B73A6-C4D8-444E-93E9-A792C7F4C7E1}" sibTransId="{B6A95933-5AA0-4CCC-8643-55EF1EA8CE67}"/>
    <dgm:cxn modelId="{7C9CCA78-6ECA-4BAC-A3E9-35D096290140}" srcId="{743CCF7F-023F-4C31-A4DD-CC95AA0BB1A2}" destId="{178F6149-C53D-4425-A86A-F027D9969011}" srcOrd="1" destOrd="0" parTransId="{404FDF67-37C4-4514-A6E9-197D4BDF1E6B}" sibTransId="{2CC36C80-0201-4B21-8FB9-DC3DFBC662DF}"/>
    <dgm:cxn modelId="{A83706BD-192D-4EDD-B145-D0B677F1A7DB}" type="presOf" srcId="{FED7CF7B-C734-4EE0-962C-2E53BD99A96D}" destId="{BBD174BD-3033-4E2B-AEB4-3A959D29F31A}" srcOrd="0" destOrd="0" presId="urn:microsoft.com/office/officeart/2005/8/layout/balance1"/>
    <dgm:cxn modelId="{B6517F9C-23B6-4C00-82C4-030AA3908D91}" type="presOf" srcId="{743CCF7F-023F-4C31-A4DD-CC95AA0BB1A2}" destId="{BCDDA995-F54D-47F8-A511-2EAE793909FC}" srcOrd="0" destOrd="0" presId="urn:microsoft.com/office/officeart/2005/8/layout/balance1"/>
    <dgm:cxn modelId="{51D9D3AD-BF4D-4132-9201-AD7548EB8B75}" type="presOf" srcId="{703C7130-34DA-4B39-9863-C85FA25EB09E}" destId="{E653DF4D-5D20-499F-A04D-C393611CE7E3}" srcOrd="0" destOrd="0" presId="urn:microsoft.com/office/officeart/2005/8/layout/balance1"/>
    <dgm:cxn modelId="{E9850B15-B5F8-44D6-BA69-2951999F5B35}" type="presParOf" srcId="{BAADBCAC-756B-450D-9919-FF6CF44DB942}" destId="{214A9F7A-BE77-44AC-817F-4F769E1AB9EE}" srcOrd="0" destOrd="0" presId="urn:microsoft.com/office/officeart/2005/8/layout/balance1"/>
    <dgm:cxn modelId="{A03B819F-773E-435C-8500-72B5E331EC32}" type="presParOf" srcId="{BAADBCAC-756B-450D-9919-FF6CF44DB942}" destId="{62F4447F-145C-48DA-8993-B66D30A41B63}" srcOrd="1" destOrd="0" presId="urn:microsoft.com/office/officeart/2005/8/layout/balance1"/>
    <dgm:cxn modelId="{DA136BF4-E06B-46B0-A7B1-F219F38916DE}" type="presParOf" srcId="{62F4447F-145C-48DA-8993-B66D30A41B63}" destId="{21A182DB-80CB-4247-B184-B7196AAE02D8}" srcOrd="0" destOrd="0" presId="urn:microsoft.com/office/officeart/2005/8/layout/balance1"/>
    <dgm:cxn modelId="{B91D5D5B-320A-4B88-B2A0-1A5ABCEC715F}" type="presParOf" srcId="{62F4447F-145C-48DA-8993-B66D30A41B63}" destId="{BCDDA995-F54D-47F8-A511-2EAE793909FC}" srcOrd="1" destOrd="0" presId="urn:microsoft.com/office/officeart/2005/8/layout/balance1"/>
    <dgm:cxn modelId="{EE0C04A4-0C20-4149-A68B-CDADE6608770}" type="presParOf" srcId="{BAADBCAC-756B-450D-9919-FF6CF44DB942}" destId="{2E93DB5A-9999-448B-9938-E77004C2F5FA}" srcOrd="2" destOrd="0" presId="urn:microsoft.com/office/officeart/2005/8/layout/balance1"/>
    <dgm:cxn modelId="{E30B6579-0DBD-4814-BB86-44B0E306D7CA}" type="presParOf" srcId="{2E93DB5A-9999-448B-9938-E77004C2F5FA}" destId="{6FA8D446-876E-4C97-9AD8-543100494C24}" srcOrd="0" destOrd="0" presId="urn:microsoft.com/office/officeart/2005/8/layout/balance1"/>
    <dgm:cxn modelId="{AEFA1EB6-27DA-46E6-9B8C-5A1DCF65A828}" type="presParOf" srcId="{2E93DB5A-9999-448B-9938-E77004C2F5FA}" destId="{E34AA4C3-4FFA-4B85-AB57-F8B96621721F}" srcOrd="1" destOrd="0" presId="urn:microsoft.com/office/officeart/2005/8/layout/balance1"/>
    <dgm:cxn modelId="{20D5C00B-4412-4B0F-835D-3EC7A067668A}" type="presParOf" srcId="{2E93DB5A-9999-448B-9938-E77004C2F5FA}" destId="{3367A2FF-3624-4203-9A6E-F6FF334635EF}" srcOrd="2" destOrd="0" presId="urn:microsoft.com/office/officeart/2005/8/layout/balance1"/>
    <dgm:cxn modelId="{F11F8520-BD87-4D1F-AA81-30B332640644}" type="presParOf" srcId="{2E93DB5A-9999-448B-9938-E77004C2F5FA}" destId="{D36F24ED-C555-4057-A117-3C01A7C6BFE7}" srcOrd="3" destOrd="0" presId="urn:microsoft.com/office/officeart/2005/8/layout/balance1"/>
    <dgm:cxn modelId="{F0623133-8FB1-493E-96FA-08A89A1F3048}" type="presParOf" srcId="{2E93DB5A-9999-448B-9938-E77004C2F5FA}" destId="{2EA793DC-4708-4D47-B40C-9D1CE04130CE}" srcOrd="4" destOrd="0" presId="urn:microsoft.com/office/officeart/2005/8/layout/balance1"/>
    <dgm:cxn modelId="{7C9BC041-F588-4330-94ED-80643F2B7D5F}" type="presParOf" srcId="{2E93DB5A-9999-448B-9938-E77004C2F5FA}" destId="{E653DF4D-5D20-499F-A04D-C393611CE7E3}" srcOrd="5" destOrd="0" presId="urn:microsoft.com/office/officeart/2005/8/layout/balance1"/>
    <dgm:cxn modelId="{C7E263D1-573F-4B6D-A777-DC40AAD19EA5}" type="presParOf" srcId="{2E93DB5A-9999-448B-9938-E77004C2F5FA}" destId="{17FF4EAD-08E4-41C0-89B0-0881CD4A5E99}" srcOrd="6" destOrd="0" presId="urn:microsoft.com/office/officeart/2005/8/layout/balance1"/>
    <dgm:cxn modelId="{593B6E72-CACE-4DA4-80FB-9E45068AF798}" type="presParOf" srcId="{2E93DB5A-9999-448B-9938-E77004C2F5FA}" destId="{BBD174BD-3033-4E2B-AEB4-3A959D29F31A}"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32D8-89AA-4C7C-908D-9FFC6DD135C2}" type="doc">
      <dgm:prSet loTypeId="urn:microsoft.com/office/officeart/2005/8/layout/vList2" loCatId="list" qsTypeId="urn:microsoft.com/office/officeart/2005/8/quickstyle/3d7" qsCatId="3D" csTypeId="urn:microsoft.com/office/officeart/2005/8/colors/accent0_1" csCatId="mainScheme" phldr="1"/>
      <dgm:spPr/>
      <dgm:t>
        <a:bodyPr/>
        <a:lstStyle/>
        <a:p>
          <a:endParaRPr lang="en-US"/>
        </a:p>
      </dgm:t>
    </dgm:pt>
    <dgm:pt modelId="{3D257895-110A-4F9E-B9CB-F97D2F840B2A}">
      <dgm:prSet custT="1"/>
      <dgm:spPr/>
      <dgm:t>
        <a:bodyPr/>
        <a:lstStyle/>
        <a:p>
          <a:pPr algn="justLow" rtl="1"/>
          <a:r>
            <a:rPr lang="fa-IR" sz="1600" dirty="0" smtClean="0">
              <a:cs typeface="B Zar" panose="00000400000000000000" pitchFamily="2" charset="-78"/>
            </a:rPr>
            <a:t>طی چهار سال گذشته نرخ ارز چیزی در حدود 20 درصد افزایش داشته است، و این در حالی است که عوامل اقتصادی متعددی به‌طور عمده و به نفع طرف تقاضای ارز تغییر کرده است. </a:t>
          </a:r>
          <a:endParaRPr lang="en-US" sz="1600" dirty="0">
            <a:cs typeface="B Zar" panose="00000400000000000000" pitchFamily="2" charset="-78"/>
          </a:endParaRPr>
        </a:p>
      </dgm:t>
    </dgm:pt>
    <dgm:pt modelId="{B2D81508-FC57-42D7-BB23-6CF10C96C5F0}" type="parTrans" cxnId="{95E942E1-59DD-429D-BD68-717369E3DB40}">
      <dgm:prSet/>
      <dgm:spPr/>
      <dgm:t>
        <a:bodyPr/>
        <a:lstStyle/>
        <a:p>
          <a:endParaRPr lang="en-US"/>
        </a:p>
      </dgm:t>
    </dgm:pt>
    <dgm:pt modelId="{7F03EC3C-CCBB-4892-B9C4-A148BFC34179}" type="sibTrans" cxnId="{95E942E1-59DD-429D-BD68-717369E3DB40}">
      <dgm:prSet/>
      <dgm:spPr/>
      <dgm:t>
        <a:bodyPr/>
        <a:lstStyle/>
        <a:p>
          <a:endParaRPr lang="en-US"/>
        </a:p>
      </dgm:t>
    </dgm:pt>
    <dgm:pt modelId="{C238C9C5-C9F1-4552-8A78-80F960DB54B0}" type="pres">
      <dgm:prSet presAssocID="{1F1032D8-89AA-4C7C-908D-9FFC6DD135C2}" presName="linear" presStyleCnt="0">
        <dgm:presLayoutVars>
          <dgm:animLvl val="lvl"/>
          <dgm:resizeHandles val="exact"/>
        </dgm:presLayoutVars>
      </dgm:prSet>
      <dgm:spPr/>
      <dgm:t>
        <a:bodyPr/>
        <a:lstStyle/>
        <a:p>
          <a:endParaRPr lang="en-US"/>
        </a:p>
      </dgm:t>
    </dgm:pt>
    <dgm:pt modelId="{F306EE45-069A-4AF0-ACD3-D6273EDC2F00}" type="pres">
      <dgm:prSet presAssocID="{3D257895-110A-4F9E-B9CB-F97D2F840B2A}" presName="parentText" presStyleLbl="node1" presStyleIdx="0" presStyleCnt="1" custScaleX="69828" custScaleY="133008" custLinFactNeighborX="503" custLinFactNeighborY="-27165">
        <dgm:presLayoutVars>
          <dgm:chMax val="0"/>
          <dgm:bulletEnabled val="1"/>
        </dgm:presLayoutVars>
      </dgm:prSet>
      <dgm:spPr>
        <a:prstGeom prst="wedgeRoundRectCallout">
          <a:avLst/>
        </a:prstGeom>
      </dgm:spPr>
      <dgm:t>
        <a:bodyPr/>
        <a:lstStyle/>
        <a:p>
          <a:endParaRPr lang="en-US"/>
        </a:p>
      </dgm:t>
    </dgm:pt>
  </dgm:ptLst>
  <dgm:cxnLst>
    <dgm:cxn modelId="{95E942E1-59DD-429D-BD68-717369E3DB40}" srcId="{1F1032D8-89AA-4C7C-908D-9FFC6DD135C2}" destId="{3D257895-110A-4F9E-B9CB-F97D2F840B2A}" srcOrd="0" destOrd="0" parTransId="{B2D81508-FC57-42D7-BB23-6CF10C96C5F0}" sibTransId="{7F03EC3C-CCBB-4892-B9C4-A148BFC34179}"/>
    <dgm:cxn modelId="{018680E1-8473-4534-AAE0-33618B874FCB}" type="presOf" srcId="{1F1032D8-89AA-4C7C-908D-9FFC6DD135C2}" destId="{C238C9C5-C9F1-4552-8A78-80F960DB54B0}" srcOrd="0" destOrd="0" presId="urn:microsoft.com/office/officeart/2005/8/layout/vList2"/>
    <dgm:cxn modelId="{B61A92D2-99A1-4F62-A4BC-A1597DF46166}" type="presOf" srcId="{3D257895-110A-4F9E-B9CB-F97D2F840B2A}" destId="{F306EE45-069A-4AF0-ACD3-D6273EDC2F00}" srcOrd="0" destOrd="0" presId="urn:microsoft.com/office/officeart/2005/8/layout/vList2"/>
    <dgm:cxn modelId="{25E80D55-7813-4BA2-9550-60759E734009}" type="presParOf" srcId="{C238C9C5-C9F1-4552-8A78-80F960DB54B0}" destId="{F306EE45-069A-4AF0-ACD3-D6273EDC2F0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67BEE-2AFF-4E4B-9791-EEC059D97E43}"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88A65249-4625-4658-A2FF-4BE964746BB2}">
      <dgm:prSet custT="1"/>
      <dgm:spPr/>
      <dgm:t>
        <a:bodyPr/>
        <a:lstStyle/>
        <a:p>
          <a:pPr rtl="1"/>
          <a:r>
            <a:rPr lang="fa-IR" sz="1900" b="1" dirty="0" smtClean="0">
              <a:latin typeface="Calibri" panose="020F0502020204030204" pitchFamily="34" charset="0"/>
              <a:cs typeface="B Zar" panose="00000400000000000000" pitchFamily="2" charset="-78"/>
            </a:rPr>
            <a:t>قانون مقابله با دشمنان آمریکا از طریق تحریم‌ها(ََ</a:t>
          </a:r>
          <a:r>
            <a:rPr lang="en-US" sz="1900" b="1" dirty="0" smtClean="0">
              <a:latin typeface="Calibri" panose="020F0502020204030204" pitchFamily="34" charset="0"/>
              <a:cs typeface="B Zar" panose="00000400000000000000" pitchFamily="2" charset="-78"/>
            </a:rPr>
            <a:t>CATSA</a:t>
          </a:r>
          <a:r>
            <a:rPr lang="fa-IR" sz="1900" b="1" dirty="0" smtClean="0">
              <a:latin typeface="Calibri" panose="020F0502020204030204" pitchFamily="34" charset="0"/>
              <a:cs typeface="B Zar" panose="00000400000000000000" pitchFamily="2" charset="-78"/>
            </a:rPr>
            <a:t>)</a:t>
          </a:r>
          <a:endParaRPr lang="en-US" sz="1900" b="1" dirty="0">
            <a:latin typeface="Calibri" panose="020F0502020204030204" pitchFamily="34" charset="0"/>
            <a:cs typeface="B Zar" panose="00000400000000000000" pitchFamily="2" charset="-78"/>
          </a:endParaRPr>
        </a:p>
      </dgm:t>
    </dgm:pt>
    <dgm:pt modelId="{02C1761B-E410-4C3B-9181-881E87EE80DB}" type="parTrans" cxnId="{1062356E-2876-4F0C-AF09-7CCB67BBCEC5}">
      <dgm:prSet/>
      <dgm:spPr/>
      <dgm:t>
        <a:bodyPr/>
        <a:lstStyle/>
        <a:p>
          <a:endParaRPr lang="en-US">
            <a:latin typeface="Calibri" panose="020F0502020204030204" pitchFamily="34" charset="0"/>
            <a:cs typeface="Calibri" panose="020F0502020204030204" pitchFamily="34" charset="0"/>
          </a:endParaRPr>
        </a:p>
      </dgm:t>
    </dgm:pt>
    <dgm:pt modelId="{918000DB-6552-41C4-9F1B-6FD5B31398A4}" type="sibTrans" cxnId="{1062356E-2876-4F0C-AF09-7CCB67BBCEC5}">
      <dgm:prSet/>
      <dgm:spPr/>
      <dgm:t>
        <a:bodyPr/>
        <a:lstStyle/>
        <a:p>
          <a:endParaRPr lang="en-US">
            <a:latin typeface="Calibri" panose="020F0502020204030204" pitchFamily="34" charset="0"/>
            <a:cs typeface="Calibri" panose="020F0502020204030204" pitchFamily="34" charset="0"/>
          </a:endParaRPr>
        </a:p>
      </dgm:t>
    </dgm:pt>
    <dgm:pt modelId="{3836091E-E3FD-4BBA-B8AC-4261EDD32B84}">
      <dgm:prSet custT="1"/>
      <dgm:spPr/>
      <dgm:t>
        <a:bodyPr/>
        <a:lstStyle/>
        <a:p>
          <a:pPr algn="justLow" rtl="1"/>
          <a:r>
            <a:rPr lang="fa-IR" sz="2400" dirty="0" smtClean="0">
              <a:latin typeface="Calibri" panose="020F0502020204030204" pitchFamily="34" charset="0"/>
              <a:cs typeface="B Zar" panose="00000400000000000000" pitchFamily="2" charset="-78"/>
            </a:rPr>
            <a:t>آثار ناشی از اجرای تحریم‌های اخیر موسوم به کاتسا ممکن است به‌اندازه‌ای پردامنه باشد، که امکان کنترل نرخ‌ها را از بانک مرکزی سلب کند. </a:t>
          </a:r>
          <a:endParaRPr lang="en-US" sz="2400" dirty="0">
            <a:latin typeface="Calibri" panose="020F0502020204030204" pitchFamily="34" charset="0"/>
            <a:cs typeface="B Zar" panose="00000400000000000000" pitchFamily="2" charset="-78"/>
          </a:endParaRPr>
        </a:p>
      </dgm:t>
    </dgm:pt>
    <dgm:pt modelId="{5C4D886D-B21A-4994-84D4-3E8C1E6B172D}" type="parTrans" cxnId="{722DB007-D97C-40D2-8283-3F355ED8F386}">
      <dgm:prSet/>
      <dgm:spPr/>
      <dgm:t>
        <a:bodyPr/>
        <a:lstStyle/>
        <a:p>
          <a:endParaRPr lang="en-US">
            <a:latin typeface="Calibri" panose="020F0502020204030204" pitchFamily="34" charset="0"/>
            <a:cs typeface="Calibri" panose="020F0502020204030204" pitchFamily="34" charset="0"/>
          </a:endParaRPr>
        </a:p>
      </dgm:t>
    </dgm:pt>
    <dgm:pt modelId="{B5CC7848-37C6-4967-8609-5835B89249BE}" type="sibTrans" cxnId="{722DB007-D97C-40D2-8283-3F355ED8F386}">
      <dgm:prSet/>
      <dgm:spPr/>
      <dgm:t>
        <a:bodyPr/>
        <a:lstStyle/>
        <a:p>
          <a:endParaRPr lang="en-US">
            <a:latin typeface="Calibri" panose="020F0502020204030204" pitchFamily="34" charset="0"/>
            <a:cs typeface="Calibri" panose="020F0502020204030204" pitchFamily="34" charset="0"/>
          </a:endParaRPr>
        </a:p>
      </dgm:t>
    </dgm:pt>
    <dgm:pt modelId="{868D9DCB-8D2A-486B-9B4D-BBD658C51B4C}" type="pres">
      <dgm:prSet presAssocID="{43A67BEE-2AFF-4E4B-9791-EEC059D97E43}" presName="rootNode" presStyleCnt="0">
        <dgm:presLayoutVars>
          <dgm:chMax/>
          <dgm:chPref/>
          <dgm:dir/>
          <dgm:animLvl val="lvl"/>
        </dgm:presLayoutVars>
      </dgm:prSet>
      <dgm:spPr/>
      <dgm:t>
        <a:bodyPr/>
        <a:lstStyle/>
        <a:p>
          <a:endParaRPr lang="en-US"/>
        </a:p>
      </dgm:t>
    </dgm:pt>
    <dgm:pt modelId="{EE91C2CF-14C4-4212-B9D2-3D7E2FEAD8B5}" type="pres">
      <dgm:prSet presAssocID="{88A65249-4625-4658-A2FF-4BE964746BB2}" presName="composite" presStyleCnt="0"/>
      <dgm:spPr/>
    </dgm:pt>
    <dgm:pt modelId="{996FB4FB-D012-43A7-9601-38AB8B071045}" type="pres">
      <dgm:prSet presAssocID="{88A65249-4625-4658-A2FF-4BE964746BB2}" presName="ParentText" presStyleLbl="node1" presStyleIdx="0" presStyleCnt="1">
        <dgm:presLayoutVars>
          <dgm:chMax val="1"/>
          <dgm:chPref val="1"/>
          <dgm:bulletEnabled val="1"/>
        </dgm:presLayoutVars>
      </dgm:prSet>
      <dgm:spPr/>
      <dgm:t>
        <a:bodyPr/>
        <a:lstStyle/>
        <a:p>
          <a:endParaRPr lang="en-US"/>
        </a:p>
      </dgm:t>
    </dgm:pt>
    <dgm:pt modelId="{10A57A04-1419-4682-B60D-BD798041F4E8}" type="pres">
      <dgm:prSet presAssocID="{88A65249-4625-4658-A2FF-4BE964746BB2}"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7F625F01-74E7-4EEB-BA5B-851227BB5159}" type="pres">
      <dgm:prSet presAssocID="{88A65249-4625-4658-A2FF-4BE964746BB2}" presName="ChildText" presStyleLbl="fgAcc1" presStyleIdx="0" presStyleCnt="1" custScaleX="117829" custScaleY="134611">
        <dgm:presLayoutVars>
          <dgm:chMax val="0"/>
          <dgm:chPref val="0"/>
          <dgm:bulletEnabled val="1"/>
        </dgm:presLayoutVars>
      </dgm:prSet>
      <dgm:spPr/>
      <dgm:t>
        <a:bodyPr/>
        <a:lstStyle/>
        <a:p>
          <a:endParaRPr lang="en-US"/>
        </a:p>
      </dgm:t>
    </dgm:pt>
  </dgm:ptLst>
  <dgm:cxnLst>
    <dgm:cxn modelId="{E0F50165-D7A1-4594-81DA-2FC8A4B521AB}" type="presOf" srcId="{88A65249-4625-4658-A2FF-4BE964746BB2}" destId="{996FB4FB-D012-43A7-9601-38AB8B071045}" srcOrd="0" destOrd="0" presId="urn:microsoft.com/office/officeart/2008/layout/TitledPictureBlocks"/>
    <dgm:cxn modelId="{A08E40E0-8FCD-4AB9-BEF9-747AB7B208CB}" type="presOf" srcId="{3836091E-E3FD-4BBA-B8AC-4261EDD32B84}" destId="{7F625F01-74E7-4EEB-BA5B-851227BB5159}" srcOrd="0" destOrd="0" presId="urn:microsoft.com/office/officeart/2008/layout/TitledPictureBlocks"/>
    <dgm:cxn modelId="{1062356E-2876-4F0C-AF09-7CCB67BBCEC5}" srcId="{43A67BEE-2AFF-4E4B-9791-EEC059D97E43}" destId="{88A65249-4625-4658-A2FF-4BE964746BB2}" srcOrd="0" destOrd="0" parTransId="{02C1761B-E410-4C3B-9181-881E87EE80DB}" sibTransId="{918000DB-6552-41C4-9F1B-6FD5B31398A4}"/>
    <dgm:cxn modelId="{061D1DDE-C44E-44CE-BE9C-A5924255AADB}" type="presOf" srcId="{43A67BEE-2AFF-4E4B-9791-EEC059D97E43}" destId="{868D9DCB-8D2A-486B-9B4D-BBD658C51B4C}" srcOrd="0" destOrd="0" presId="urn:microsoft.com/office/officeart/2008/layout/TitledPictureBlocks"/>
    <dgm:cxn modelId="{722DB007-D97C-40D2-8283-3F355ED8F386}" srcId="{88A65249-4625-4658-A2FF-4BE964746BB2}" destId="{3836091E-E3FD-4BBA-B8AC-4261EDD32B84}" srcOrd="0" destOrd="0" parTransId="{5C4D886D-B21A-4994-84D4-3E8C1E6B172D}" sibTransId="{B5CC7848-37C6-4967-8609-5835B89249BE}"/>
    <dgm:cxn modelId="{9CF2EE90-D237-43A1-A58C-3EF7DBF24584}" type="presParOf" srcId="{868D9DCB-8D2A-486B-9B4D-BBD658C51B4C}" destId="{EE91C2CF-14C4-4212-B9D2-3D7E2FEAD8B5}" srcOrd="0" destOrd="0" presId="urn:microsoft.com/office/officeart/2008/layout/TitledPictureBlocks"/>
    <dgm:cxn modelId="{EA578EC9-9C1B-44C5-ABC4-9C38B0B25095}" type="presParOf" srcId="{EE91C2CF-14C4-4212-B9D2-3D7E2FEAD8B5}" destId="{996FB4FB-D012-43A7-9601-38AB8B071045}" srcOrd="0" destOrd="0" presId="urn:microsoft.com/office/officeart/2008/layout/TitledPictureBlocks"/>
    <dgm:cxn modelId="{46F74DC7-4EC9-45FD-9768-C40AF3B5C969}" type="presParOf" srcId="{EE91C2CF-14C4-4212-B9D2-3D7E2FEAD8B5}" destId="{10A57A04-1419-4682-B60D-BD798041F4E8}" srcOrd="1" destOrd="0" presId="urn:microsoft.com/office/officeart/2008/layout/TitledPictureBlocks"/>
    <dgm:cxn modelId="{A1F3F735-4D9E-4400-AC2F-3E9D10D5BDA9}" type="presParOf" srcId="{EE91C2CF-14C4-4212-B9D2-3D7E2FEAD8B5}" destId="{7F625F01-74E7-4EEB-BA5B-851227BB5159}"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D55E0-4B2D-4D09-AB23-15A58C2FC4DF}"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en-US"/>
        </a:p>
      </dgm:t>
    </dgm:pt>
    <dgm:pt modelId="{D0E3DC3E-7284-449F-B21A-A90BFFEFF48E}">
      <dgm:prSet phldrT="[Text]" custT="1"/>
      <dgm:spPr/>
      <dgm:t>
        <a:bodyPr/>
        <a:lstStyle/>
        <a:p>
          <a:r>
            <a:rPr lang="fa-IR" sz="2100" dirty="0" smtClean="0">
              <a:cs typeface="B Titr" panose="00000700000000000000" pitchFamily="2" charset="-78"/>
            </a:rPr>
            <a:t>سرمایه‌ی اجتماعی و فکری</a:t>
          </a:r>
          <a:endParaRPr lang="en-US" sz="2100" dirty="0">
            <a:cs typeface="B Titr" panose="00000700000000000000" pitchFamily="2" charset="-78"/>
          </a:endParaRPr>
        </a:p>
      </dgm:t>
    </dgm:pt>
    <dgm:pt modelId="{D806646A-AF61-4B9C-8145-82E0234A2A80}" type="parTrans" cxnId="{27A3E820-4CB8-4570-AD3B-E3D246443C8E}">
      <dgm:prSet/>
      <dgm:spPr/>
      <dgm:t>
        <a:bodyPr/>
        <a:lstStyle/>
        <a:p>
          <a:endParaRPr lang="en-US"/>
        </a:p>
      </dgm:t>
    </dgm:pt>
    <dgm:pt modelId="{11BAD00F-D037-4830-9DA8-1B07186E12A1}" type="sibTrans" cxnId="{27A3E820-4CB8-4570-AD3B-E3D246443C8E}">
      <dgm:prSet/>
      <dgm:spPr/>
      <dgm:t>
        <a:bodyPr/>
        <a:lstStyle/>
        <a:p>
          <a:endParaRPr lang="en-US"/>
        </a:p>
      </dgm:t>
    </dgm:pt>
    <dgm:pt modelId="{0C62D746-AC43-4050-805B-C4A28F6F744B}">
      <dgm:prSet phldrT="[Text]"/>
      <dgm:spPr/>
      <dgm:t>
        <a:bodyPr/>
        <a:lstStyle/>
        <a:p>
          <a:r>
            <a:rPr lang="fa-IR" dirty="0" smtClean="0">
              <a:cs typeface="B Titr" panose="00000700000000000000" pitchFamily="2" charset="-78"/>
            </a:rPr>
            <a:t>سرمایه‌ی فنی</a:t>
          </a:r>
          <a:endParaRPr lang="en-US" dirty="0"/>
        </a:p>
      </dgm:t>
    </dgm:pt>
    <dgm:pt modelId="{8D87A101-1C84-4EDB-AF9C-4F96E0253B57}" type="parTrans" cxnId="{527C0F77-7926-4116-999F-F9580C191443}">
      <dgm:prSet/>
      <dgm:spPr/>
      <dgm:t>
        <a:bodyPr/>
        <a:lstStyle/>
        <a:p>
          <a:endParaRPr lang="en-US"/>
        </a:p>
      </dgm:t>
    </dgm:pt>
    <dgm:pt modelId="{834655A2-0031-42A0-8AC1-B4FAAA3AE2BB}" type="sibTrans" cxnId="{527C0F77-7926-4116-999F-F9580C191443}">
      <dgm:prSet/>
      <dgm:spPr/>
      <dgm:t>
        <a:bodyPr/>
        <a:lstStyle/>
        <a:p>
          <a:endParaRPr lang="en-US"/>
        </a:p>
      </dgm:t>
    </dgm:pt>
    <dgm:pt modelId="{CF4F31D9-697E-49F7-8233-699F27280783}">
      <dgm:prSet phldrT="[Text]"/>
      <dgm:spPr/>
      <dgm:t>
        <a:bodyPr/>
        <a:lstStyle/>
        <a:p>
          <a:r>
            <a:rPr lang="fa-IR" dirty="0" smtClean="0">
              <a:cs typeface="B Titr" panose="00000700000000000000" pitchFamily="2" charset="-78"/>
            </a:rPr>
            <a:t>سرمایه‌ی محیط زیستی</a:t>
          </a:r>
          <a:endParaRPr lang="en-US" dirty="0"/>
        </a:p>
      </dgm:t>
    </dgm:pt>
    <dgm:pt modelId="{7595FFF0-C95B-43D4-BDF0-82C7C219777C}" type="parTrans" cxnId="{56A62B9E-AD4D-431C-8D42-93BBC9329DF7}">
      <dgm:prSet/>
      <dgm:spPr/>
      <dgm:t>
        <a:bodyPr/>
        <a:lstStyle/>
        <a:p>
          <a:endParaRPr lang="en-US"/>
        </a:p>
      </dgm:t>
    </dgm:pt>
    <dgm:pt modelId="{4EC08855-05C2-47CB-B7F3-D621C4C87EBC}" type="sibTrans" cxnId="{56A62B9E-AD4D-431C-8D42-93BBC9329DF7}">
      <dgm:prSet/>
      <dgm:spPr/>
      <dgm:t>
        <a:bodyPr/>
        <a:lstStyle/>
        <a:p>
          <a:endParaRPr lang="en-US"/>
        </a:p>
      </dgm:t>
    </dgm:pt>
    <dgm:pt modelId="{37E980B4-C43E-4E2A-B176-BF2219AF582D}">
      <dgm:prSet/>
      <dgm:spPr/>
      <dgm:t>
        <a:bodyPr/>
        <a:lstStyle/>
        <a:p>
          <a:r>
            <a:rPr lang="fa-IR" dirty="0" smtClean="0">
              <a:cs typeface="B Titr" panose="00000700000000000000" pitchFamily="2" charset="-78"/>
            </a:rPr>
            <a:t>سرمایه‌ی مالی</a:t>
          </a:r>
          <a:endParaRPr lang="en-US" dirty="0"/>
        </a:p>
      </dgm:t>
    </dgm:pt>
    <dgm:pt modelId="{0970ADE2-C361-4E02-B9C9-47642BE5090D}" type="parTrans" cxnId="{1CB64F53-7894-4F73-99E6-F30271DEB463}">
      <dgm:prSet/>
      <dgm:spPr/>
      <dgm:t>
        <a:bodyPr/>
        <a:lstStyle/>
        <a:p>
          <a:endParaRPr lang="en-US"/>
        </a:p>
      </dgm:t>
    </dgm:pt>
    <dgm:pt modelId="{1C7B235D-CB97-4AAD-8E54-403676DEE1DD}" type="sibTrans" cxnId="{1CB64F53-7894-4F73-99E6-F30271DEB463}">
      <dgm:prSet/>
      <dgm:spPr/>
      <dgm:t>
        <a:bodyPr/>
        <a:lstStyle/>
        <a:p>
          <a:endParaRPr lang="en-US"/>
        </a:p>
      </dgm:t>
    </dgm:pt>
    <dgm:pt modelId="{8730A52E-7A84-42A2-B2E6-BA203303D9AA}">
      <dgm:prSet/>
      <dgm:spPr/>
      <dgm:t>
        <a:bodyPr/>
        <a:lstStyle/>
        <a:p>
          <a:r>
            <a:rPr lang="fa-IR" dirty="0" smtClean="0">
              <a:cs typeface="B Titr" panose="00000700000000000000" pitchFamily="2" charset="-78"/>
            </a:rPr>
            <a:t>سرمایه‌ی مردم‌سالانه</a:t>
          </a:r>
          <a:endParaRPr lang="en-US" dirty="0">
            <a:cs typeface="B Titr" panose="00000700000000000000" pitchFamily="2" charset="-78"/>
          </a:endParaRPr>
        </a:p>
      </dgm:t>
    </dgm:pt>
    <dgm:pt modelId="{2E899FE7-074E-461E-ADC4-D215D4E0B3FF}" type="parTrans" cxnId="{28AE9A21-6E5D-4C46-A8B2-93059A718EE6}">
      <dgm:prSet/>
      <dgm:spPr/>
      <dgm:t>
        <a:bodyPr/>
        <a:lstStyle/>
        <a:p>
          <a:endParaRPr lang="en-US"/>
        </a:p>
      </dgm:t>
    </dgm:pt>
    <dgm:pt modelId="{A094D7C3-A17B-4635-A851-8D5557898230}" type="sibTrans" cxnId="{28AE9A21-6E5D-4C46-A8B2-93059A718EE6}">
      <dgm:prSet/>
      <dgm:spPr/>
      <dgm:t>
        <a:bodyPr/>
        <a:lstStyle/>
        <a:p>
          <a:endParaRPr lang="en-US"/>
        </a:p>
      </dgm:t>
    </dgm:pt>
    <dgm:pt modelId="{8C948026-12FC-4986-9376-E7734CC4A72F}">
      <dgm:prSet/>
      <dgm:spPr/>
      <dgm:t>
        <a:bodyPr/>
        <a:lstStyle/>
        <a:p>
          <a:r>
            <a:rPr lang="fa-IR" dirty="0" smtClean="0">
              <a:cs typeface="B Titr" panose="00000700000000000000" pitchFamily="2" charset="-78"/>
            </a:rPr>
            <a:t>سرمایه‌ی فرهنگی و آسودگی خیال</a:t>
          </a:r>
          <a:endParaRPr lang="en-US" dirty="0">
            <a:cs typeface="B Titr" panose="00000700000000000000" pitchFamily="2" charset="-78"/>
          </a:endParaRPr>
        </a:p>
      </dgm:t>
    </dgm:pt>
    <dgm:pt modelId="{220D1B12-8859-459F-BF9C-8B11D7899C7B}" type="parTrans" cxnId="{655FBD4B-3114-4A52-A6BD-42D355C347BE}">
      <dgm:prSet/>
      <dgm:spPr/>
      <dgm:t>
        <a:bodyPr/>
        <a:lstStyle/>
        <a:p>
          <a:endParaRPr lang="en-US"/>
        </a:p>
      </dgm:t>
    </dgm:pt>
    <dgm:pt modelId="{543E2C25-8B8F-4EA1-92EC-B454271588C1}" type="sibTrans" cxnId="{655FBD4B-3114-4A52-A6BD-42D355C347BE}">
      <dgm:prSet/>
      <dgm:spPr/>
      <dgm:t>
        <a:bodyPr/>
        <a:lstStyle/>
        <a:p>
          <a:endParaRPr lang="en-US"/>
        </a:p>
      </dgm:t>
    </dgm:pt>
    <dgm:pt modelId="{08DDAAC5-AF03-4F8E-A810-77A9C7E4B5C6}" type="pres">
      <dgm:prSet presAssocID="{7F7D55E0-4B2D-4D09-AB23-15A58C2FC4DF}" presName="compositeShape" presStyleCnt="0">
        <dgm:presLayoutVars>
          <dgm:chMax val="7"/>
          <dgm:dir/>
          <dgm:resizeHandles val="exact"/>
        </dgm:presLayoutVars>
      </dgm:prSet>
      <dgm:spPr/>
      <dgm:t>
        <a:bodyPr/>
        <a:lstStyle/>
        <a:p>
          <a:endParaRPr lang="en-US"/>
        </a:p>
      </dgm:t>
    </dgm:pt>
    <dgm:pt modelId="{99C7093F-75F7-4C89-9814-75E88FD31310}" type="pres">
      <dgm:prSet presAssocID="{D0E3DC3E-7284-449F-B21A-A90BFFEFF48E}" presName="circ1" presStyleLbl="vennNode1" presStyleIdx="0" presStyleCnt="6"/>
      <dgm:spPr/>
      <dgm:t>
        <a:bodyPr/>
        <a:lstStyle/>
        <a:p>
          <a:endParaRPr lang="en-US"/>
        </a:p>
      </dgm:t>
    </dgm:pt>
    <dgm:pt modelId="{3D941EFE-1369-490E-9E6C-820907482586}" type="pres">
      <dgm:prSet presAssocID="{D0E3DC3E-7284-449F-B21A-A90BFFEFF48E}" presName="circ1Tx" presStyleLbl="revTx" presStyleIdx="0" presStyleCnt="0" custScaleX="145423">
        <dgm:presLayoutVars>
          <dgm:chMax val="0"/>
          <dgm:chPref val="0"/>
          <dgm:bulletEnabled val="1"/>
        </dgm:presLayoutVars>
      </dgm:prSet>
      <dgm:spPr/>
      <dgm:t>
        <a:bodyPr/>
        <a:lstStyle/>
        <a:p>
          <a:endParaRPr lang="en-US"/>
        </a:p>
      </dgm:t>
    </dgm:pt>
    <dgm:pt modelId="{26EE4939-9D8A-4686-BA98-0F29C50357FA}" type="pres">
      <dgm:prSet presAssocID="{0C62D746-AC43-4050-805B-C4A28F6F744B}" presName="circ2" presStyleLbl="vennNode1" presStyleIdx="1" presStyleCnt="6" custLinFactNeighborX="1879" custLinFactNeighborY="44"/>
      <dgm:spPr/>
      <dgm:t>
        <a:bodyPr/>
        <a:lstStyle/>
        <a:p>
          <a:endParaRPr lang="en-US"/>
        </a:p>
      </dgm:t>
    </dgm:pt>
    <dgm:pt modelId="{2D32FD2D-0E96-440B-B0C3-41EEB28DFC1D}" type="pres">
      <dgm:prSet presAssocID="{0C62D746-AC43-4050-805B-C4A28F6F744B}" presName="circ2Tx" presStyleLbl="revTx" presStyleIdx="0" presStyleCnt="0">
        <dgm:presLayoutVars>
          <dgm:chMax val="0"/>
          <dgm:chPref val="0"/>
          <dgm:bulletEnabled val="1"/>
        </dgm:presLayoutVars>
      </dgm:prSet>
      <dgm:spPr/>
      <dgm:t>
        <a:bodyPr/>
        <a:lstStyle/>
        <a:p>
          <a:endParaRPr lang="en-US"/>
        </a:p>
      </dgm:t>
    </dgm:pt>
    <dgm:pt modelId="{42ADE905-FEE1-45DA-AC3F-D4AB7614126E}" type="pres">
      <dgm:prSet presAssocID="{37E980B4-C43E-4E2A-B176-BF2219AF582D}" presName="circ3" presStyleLbl="vennNode1" presStyleIdx="2" presStyleCnt="6" custLinFactNeighborX="3125" custLinFactNeighborY="-240"/>
      <dgm:spPr/>
      <dgm:t>
        <a:bodyPr/>
        <a:lstStyle/>
        <a:p>
          <a:endParaRPr lang="en-US"/>
        </a:p>
      </dgm:t>
    </dgm:pt>
    <dgm:pt modelId="{CD7DD656-22A2-4AA1-9BBF-9D5896189C4E}" type="pres">
      <dgm:prSet presAssocID="{37E980B4-C43E-4E2A-B176-BF2219AF582D}" presName="circ3Tx" presStyleLbl="revTx" presStyleIdx="0" presStyleCnt="0">
        <dgm:presLayoutVars>
          <dgm:chMax val="0"/>
          <dgm:chPref val="0"/>
          <dgm:bulletEnabled val="1"/>
        </dgm:presLayoutVars>
      </dgm:prSet>
      <dgm:spPr/>
      <dgm:t>
        <a:bodyPr/>
        <a:lstStyle/>
        <a:p>
          <a:endParaRPr lang="en-US"/>
        </a:p>
      </dgm:t>
    </dgm:pt>
    <dgm:pt modelId="{57E90817-F8A9-4D63-8625-E2F79EA6F197}" type="pres">
      <dgm:prSet presAssocID="{8730A52E-7A84-42A2-B2E6-BA203303D9AA}" presName="circ4" presStyleLbl="vennNode1" presStyleIdx="3" presStyleCnt="6"/>
      <dgm:spPr/>
      <dgm:t>
        <a:bodyPr/>
        <a:lstStyle/>
        <a:p>
          <a:endParaRPr lang="en-US"/>
        </a:p>
      </dgm:t>
    </dgm:pt>
    <dgm:pt modelId="{319FB00B-A380-47F3-89E8-43CF5DF93E10}" type="pres">
      <dgm:prSet presAssocID="{8730A52E-7A84-42A2-B2E6-BA203303D9AA}" presName="circ4Tx" presStyleLbl="revTx" presStyleIdx="0" presStyleCnt="0" custScaleX="129289">
        <dgm:presLayoutVars>
          <dgm:chMax val="0"/>
          <dgm:chPref val="0"/>
          <dgm:bulletEnabled val="1"/>
        </dgm:presLayoutVars>
      </dgm:prSet>
      <dgm:spPr/>
      <dgm:t>
        <a:bodyPr/>
        <a:lstStyle/>
        <a:p>
          <a:endParaRPr lang="en-US"/>
        </a:p>
      </dgm:t>
    </dgm:pt>
    <dgm:pt modelId="{CFA5F5FB-55A0-4EF1-BE95-8EA4C271A1F3}" type="pres">
      <dgm:prSet presAssocID="{8C948026-12FC-4986-9376-E7734CC4A72F}" presName="circ5" presStyleLbl="vennNode1" presStyleIdx="4" presStyleCnt="6"/>
      <dgm:spPr/>
      <dgm:t>
        <a:bodyPr/>
        <a:lstStyle/>
        <a:p>
          <a:endParaRPr lang="en-US"/>
        </a:p>
      </dgm:t>
    </dgm:pt>
    <dgm:pt modelId="{4C06C8D4-0EFE-40E2-B887-F8F686074E97}" type="pres">
      <dgm:prSet presAssocID="{8C948026-12FC-4986-9376-E7734CC4A72F}" presName="circ5Tx" presStyleLbl="revTx" presStyleIdx="0" presStyleCnt="0">
        <dgm:presLayoutVars>
          <dgm:chMax val="0"/>
          <dgm:chPref val="0"/>
          <dgm:bulletEnabled val="1"/>
        </dgm:presLayoutVars>
      </dgm:prSet>
      <dgm:spPr/>
      <dgm:t>
        <a:bodyPr/>
        <a:lstStyle/>
        <a:p>
          <a:endParaRPr lang="en-US"/>
        </a:p>
      </dgm:t>
    </dgm:pt>
    <dgm:pt modelId="{AA0E5411-3368-4246-8C25-658BE509B0FD}" type="pres">
      <dgm:prSet presAssocID="{CF4F31D9-697E-49F7-8233-699F27280783}" presName="circ6" presStyleLbl="vennNode1" presStyleIdx="5" presStyleCnt="6"/>
      <dgm:spPr/>
      <dgm:t>
        <a:bodyPr/>
        <a:lstStyle/>
        <a:p>
          <a:endParaRPr lang="en-US"/>
        </a:p>
      </dgm:t>
    </dgm:pt>
    <dgm:pt modelId="{8E03EFC4-CFCC-487B-85B1-22DDFF55318C}" type="pres">
      <dgm:prSet presAssocID="{CF4F31D9-697E-49F7-8233-699F27280783}" presName="circ6Tx" presStyleLbl="revTx" presStyleIdx="0" presStyleCnt="0" custScaleX="162169">
        <dgm:presLayoutVars>
          <dgm:chMax val="0"/>
          <dgm:chPref val="0"/>
          <dgm:bulletEnabled val="1"/>
        </dgm:presLayoutVars>
      </dgm:prSet>
      <dgm:spPr/>
      <dgm:t>
        <a:bodyPr/>
        <a:lstStyle/>
        <a:p>
          <a:endParaRPr lang="en-US"/>
        </a:p>
      </dgm:t>
    </dgm:pt>
  </dgm:ptLst>
  <dgm:cxnLst>
    <dgm:cxn modelId="{655FBD4B-3114-4A52-A6BD-42D355C347BE}" srcId="{7F7D55E0-4B2D-4D09-AB23-15A58C2FC4DF}" destId="{8C948026-12FC-4986-9376-E7734CC4A72F}" srcOrd="4" destOrd="0" parTransId="{220D1B12-8859-459F-BF9C-8B11D7899C7B}" sibTransId="{543E2C25-8B8F-4EA1-92EC-B454271588C1}"/>
    <dgm:cxn modelId="{667D2485-FEF0-4343-8896-939663F798B7}" type="presOf" srcId="{37E980B4-C43E-4E2A-B176-BF2219AF582D}" destId="{CD7DD656-22A2-4AA1-9BBF-9D5896189C4E}" srcOrd="0" destOrd="0" presId="urn:microsoft.com/office/officeart/2005/8/layout/venn1"/>
    <dgm:cxn modelId="{4B1E47C4-E7C7-4D13-9DB9-AC670302E8B8}" type="presOf" srcId="{D0E3DC3E-7284-449F-B21A-A90BFFEFF48E}" destId="{3D941EFE-1369-490E-9E6C-820907482586}" srcOrd="0" destOrd="0" presId="urn:microsoft.com/office/officeart/2005/8/layout/venn1"/>
    <dgm:cxn modelId="{56A62B9E-AD4D-431C-8D42-93BBC9329DF7}" srcId="{7F7D55E0-4B2D-4D09-AB23-15A58C2FC4DF}" destId="{CF4F31D9-697E-49F7-8233-699F27280783}" srcOrd="5" destOrd="0" parTransId="{7595FFF0-C95B-43D4-BDF0-82C7C219777C}" sibTransId="{4EC08855-05C2-47CB-B7F3-D621C4C87EBC}"/>
    <dgm:cxn modelId="{117EFC93-0B3B-4DFC-8107-8A03EAF055EA}" type="presOf" srcId="{8730A52E-7A84-42A2-B2E6-BA203303D9AA}" destId="{319FB00B-A380-47F3-89E8-43CF5DF93E10}" srcOrd="0" destOrd="0" presId="urn:microsoft.com/office/officeart/2005/8/layout/venn1"/>
    <dgm:cxn modelId="{28AE9A21-6E5D-4C46-A8B2-93059A718EE6}" srcId="{7F7D55E0-4B2D-4D09-AB23-15A58C2FC4DF}" destId="{8730A52E-7A84-42A2-B2E6-BA203303D9AA}" srcOrd="3" destOrd="0" parTransId="{2E899FE7-074E-461E-ADC4-D215D4E0B3FF}" sibTransId="{A094D7C3-A17B-4635-A851-8D5557898230}"/>
    <dgm:cxn modelId="{527C0F77-7926-4116-999F-F9580C191443}" srcId="{7F7D55E0-4B2D-4D09-AB23-15A58C2FC4DF}" destId="{0C62D746-AC43-4050-805B-C4A28F6F744B}" srcOrd="1" destOrd="0" parTransId="{8D87A101-1C84-4EDB-AF9C-4F96E0253B57}" sibTransId="{834655A2-0031-42A0-8AC1-B4FAAA3AE2BB}"/>
    <dgm:cxn modelId="{C2B2FFA8-274C-4C1F-B572-43B1E866B745}" type="presOf" srcId="{8C948026-12FC-4986-9376-E7734CC4A72F}" destId="{4C06C8D4-0EFE-40E2-B887-F8F686074E97}" srcOrd="0" destOrd="0" presId="urn:microsoft.com/office/officeart/2005/8/layout/venn1"/>
    <dgm:cxn modelId="{BAFD8F39-CF12-4380-812C-B6F26EA01FA0}" type="presOf" srcId="{0C62D746-AC43-4050-805B-C4A28F6F744B}" destId="{2D32FD2D-0E96-440B-B0C3-41EEB28DFC1D}" srcOrd="0" destOrd="0" presId="urn:microsoft.com/office/officeart/2005/8/layout/venn1"/>
    <dgm:cxn modelId="{536B6349-28E2-451E-A1AB-B1EAC3AB3B25}" type="presOf" srcId="{CF4F31D9-697E-49F7-8233-699F27280783}" destId="{8E03EFC4-CFCC-487B-85B1-22DDFF55318C}" srcOrd="0" destOrd="0" presId="urn:microsoft.com/office/officeart/2005/8/layout/venn1"/>
    <dgm:cxn modelId="{27A3E820-4CB8-4570-AD3B-E3D246443C8E}" srcId="{7F7D55E0-4B2D-4D09-AB23-15A58C2FC4DF}" destId="{D0E3DC3E-7284-449F-B21A-A90BFFEFF48E}" srcOrd="0" destOrd="0" parTransId="{D806646A-AF61-4B9C-8145-82E0234A2A80}" sibTransId="{11BAD00F-D037-4830-9DA8-1B07186E12A1}"/>
    <dgm:cxn modelId="{2609E7FF-A414-487D-BE9F-F7E209C9078F}" type="presOf" srcId="{7F7D55E0-4B2D-4D09-AB23-15A58C2FC4DF}" destId="{08DDAAC5-AF03-4F8E-A810-77A9C7E4B5C6}" srcOrd="0" destOrd="0" presId="urn:microsoft.com/office/officeart/2005/8/layout/venn1"/>
    <dgm:cxn modelId="{1CB64F53-7894-4F73-99E6-F30271DEB463}" srcId="{7F7D55E0-4B2D-4D09-AB23-15A58C2FC4DF}" destId="{37E980B4-C43E-4E2A-B176-BF2219AF582D}" srcOrd="2" destOrd="0" parTransId="{0970ADE2-C361-4E02-B9C9-47642BE5090D}" sibTransId="{1C7B235D-CB97-4AAD-8E54-403676DEE1DD}"/>
    <dgm:cxn modelId="{9212886F-6B05-42D0-91E6-51BFECD2AFB6}" type="presParOf" srcId="{08DDAAC5-AF03-4F8E-A810-77A9C7E4B5C6}" destId="{99C7093F-75F7-4C89-9814-75E88FD31310}" srcOrd="0" destOrd="0" presId="urn:microsoft.com/office/officeart/2005/8/layout/venn1"/>
    <dgm:cxn modelId="{A47DC207-7A4A-44AC-9FF4-CC51F1297FB8}" type="presParOf" srcId="{08DDAAC5-AF03-4F8E-A810-77A9C7E4B5C6}" destId="{3D941EFE-1369-490E-9E6C-820907482586}" srcOrd="1" destOrd="0" presId="urn:microsoft.com/office/officeart/2005/8/layout/venn1"/>
    <dgm:cxn modelId="{9C1EBCCF-08FC-42A8-A110-A10BEA21E71A}" type="presParOf" srcId="{08DDAAC5-AF03-4F8E-A810-77A9C7E4B5C6}" destId="{26EE4939-9D8A-4686-BA98-0F29C50357FA}" srcOrd="2" destOrd="0" presId="urn:microsoft.com/office/officeart/2005/8/layout/venn1"/>
    <dgm:cxn modelId="{F32D5977-024B-4566-9C78-1F4E5CF50D49}" type="presParOf" srcId="{08DDAAC5-AF03-4F8E-A810-77A9C7E4B5C6}" destId="{2D32FD2D-0E96-440B-B0C3-41EEB28DFC1D}" srcOrd="3" destOrd="0" presId="urn:microsoft.com/office/officeart/2005/8/layout/venn1"/>
    <dgm:cxn modelId="{1C0A16BA-8267-4B42-9B08-C41C41E8AFB7}" type="presParOf" srcId="{08DDAAC5-AF03-4F8E-A810-77A9C7E4B5C6}" destId="{42ADE905-FEE1-45DA-AC3F-D4AB7614126E}" srcOrd="4" destOrd="0" presId="urn:microsoft.com/office/officeart/2005/8/layout/venn1"/>
    <dgm:cxn modelId="{5AA29C65-7552-4D71-89C1-7412D1D7A895}" type="presParOf" srcId="{08DDAAC5-AF03-4F8E-A810-77A9C7E4B5C6}" destId="{CD7DD656-22A2-4AA1-9BBF-9D5896189C4E}" srcOrd="5" destOrd="0" presId="urn:microsoft.com/office/officeart/2005/8/layout/venn1"/>
    <dgm:cxn modelId="{CE6D9D60-DF15-4CFD-B3B6-58B043A3D1F5}" type="presParOf" srcId="{08DDAAC5-AF03-4F8E-A810-77A9C7E4B5C6}" destId="{57E90817-F8A9-4D63-8625-E2F79EA6F197}" srcOrd="6" destOrd="0" presId="urn:microsoft.com/office/officeart/2005/8/layout/venn1"/>
    <dgm:cxn modelId="{9DF4F541-FCC4-4AB5-838D-075365AE479B}" type="presParOf" srcId="{08DDAAC5-AF03-4F8E-A810-77A9C7E4B5C6}" destId="{319FB00B-A380-47F3-89E8-43CF5DF93E10}" srcOrd="7" destOrd="0" presId="urn:microsoft.com/office/officeart/2005/8/layout/venn1"/>
    <dgm:cxn modelId="{8E65F212-1D39-4C55-A6FC-2C73A18F3CC8}" type="presParOf" srcId="{08DDAAC5-AF03-4F8E-A810-77A9C7E4B5C6}" destId="{CFA5F5FB-55A0-4EF1-BE95-8EA4C271A1F3}" srcOrd="8" destOrd="0" presId="urn:microsoft.com/office/officeart/2005/8/layout/venn1"/>
    <dgm:cxn modelId="{C3058AD0-8786-4F95-992A-74C58E053AF5}" type="presParOf" srcId="{08DDAAC5-AF03-4F8E-A810-77A9C7E4B5C6}" destId="{4C06C8D4-0EFE-40E2-B887-F8F686074E97}" srcOrd="9" destOrd="0" presId="urn:microsoft.com/office/officeart/2005/8/layout/venn1"/>
    <dgm:cxn modelId="{F8D81F73-897B-4F32-AB5A-D0EB7ECC95F1}" type="presParOf" srcId="{08DDAAC5-AF03-4F8E-A810-77A9C7E4B5C6}" destId="{AA0E5411-3368-4246-8C25-658BE509B0FD}" srcOrd="10" destOrd="0" presId="urn:microsoft.com/office/officeart/2005/8/layout/venn1"/>
    <dgm:cxn modelId="{52BD8EBF-157E-4A77-8563-EA3AB6C4FED6}" type="presParOf" srcId="{08DDAAC5-AF03-4F8E-A810-77A9C7E4B5C6}" destId="{8E03EFC4-CFCC-487B-85B1-22DDFF55318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82DB-80CB-4247-B184-B7196AAE02D8}">
      <dsp:nvSpPr>
        <dsp:cNvPr id="0" name=""/>
        <dsp:cNvSpPr/>
      </dsp:nvSpPr>
      <dsp:spPr>
        <a:xfrm>
          <a:off x="1238623" y="0"/>
          <a:ext cx="1809369" cy="1005205"/>
        </a:xfrm>
        <a:prstGeom prst="roundRect">
          <a:avLst>
            <a:gd name="adj" fmla="val 10000"/>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a-IR" sz="3100" b="0" kern="1200" dirty="0" smtClean="0">
              <a:latin typeface="Calibri" panose="020F0502020204030204" pitchFamily="34" charset="0"/>
              <a:cs typeface="B Zar" panose="00000400000000000000" pitchFamily="2" charset="-78"/>
            </a:rPr>
            <a:t>طرف عرضه</a:t>
          </a:r>
          <a:endParaRPr lang="en-US" sz="3100" b="0" kern="1200" dirty="0">
            <a:latin typeface="Calibri" panose="020F0502020204030204" pitchFamily="34" charset="0"/>
            <a:cs typeface="B Zar" panose="00000400000000000000" pitchFamily="2" charset="-78"/>
          </a:endParaRPr>
        </a:p>
      </dsp:txBody>
      <dsp:txXfrm>
        <a:off x="1268064" y="29441"/>
        <a:ext cx="1750487" cy="946323"/>
      </dsp:txXfrm>
    </dsp:sp>
    <dsp:sp modelId="{BCDDA995-F54D-47F8-A511-2EAE793909FC}">
      <dsp:nvSpPr>
        <dsp:cNvPr id="0" name=""/>
        <dsp:cNvSpPr/>
      </dsp:nvSpPr>
      <dsp:spPr>
        <a:xfrm>
          <a:off x="3962401" y="0"/>
          <a:ext cx="1809369" cy="1005205"/>
        </a:xfrm>
        <a:prstGeom prst="roundRect">
          <a:avLst>
            <a:gd name="adj" fmla="val 10000"/>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a-IR" sz="3100" b="1" kern="1200" dirty="0" smtClean="0">
              <a:latin typeface="Calibri" panose="020F0502020204030204" pitchFamily="34" charset="0"/>
              <a:cs typeface="B Zar" panose="00000400000000000000" pitchFamily="2" charset="-78"/>
            </a:rPr>
            <a:t>طرف تقاضا</a:t>
          </a:r>
          <a:endParaRPr lang="en-US" sz="3100" b="1" kern="1200" dirty="0">
            <a:latin typeface="Calibri" panose="020F0502020204030204" pitchFamily="34" charset="0"/>
            <a:cs typeface="B Zar" panose="00000400000000000000" pitchFamily="2" charset="-78"/>
          </a:endParaRPr>
        </a:p>
      </dsp:txBody>
      <dsp:txXfrm>
        <a:off x="3991842" y="29441"/>
        <a:ext cx="1750487" cy="946323"/>
      </dsp:txXfrm>
    </dsp:sp>
    <dsp:sp modelId="{E34AA4C3-4FFA-4B85-AB57-F8B96621721F}">
      <dsp:nvSpPr>
        <dsp:cNvPr id="0" name=""/>
        <dsp:cNvSpPr/>
      </dsp:nvSpPr>
      <dsp:spPr>
        <a:xfrm>
          <a:off x="2823448" y="4272121"/>
          <a:ext cx="753903" cy="753903"/>
        </a:xfrm>
        <a:prstGeom prst="triangle">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3367A2FF-3624-4203-9A6E-F6FF334635EF}">
      <dsp:nvSpPr>
        <dsp:cNvPr id="0" name=""/>
        <dsp:cNvSpPr/>
      </dsp:nvSpPr>
      <dsp:spPr>
        <a:xfrm rot="240000">
          <a:off x="937998" y="3949065"/>
          <a:ext cx="4524803" cy="316405"/>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D36F24ED-C555-4057-A117-3C01A7C6BFE7}">
      <dsp:nvSpPr>
        <dsp:cNvPr id="0" name=""/>
        <dsp:cNvSpPr/>
      </dsp:nvSpPr>
      <dsp:spPr>
        <a:xfrm rot="240000">
          <a:off x="3659618" y="3379049"/>
          <a:ext cx="1795616" cy="620106"/>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Calibri" panose="020F0502020204030204" pitchFamily="34" charset="0"/>
              <a:cs typeface="B Zar" panose="00000400000000000000" pitchFamily="2" charset="-78"/>
            </a:rPr>
            <a:t>نرخ تورم انباشته‌ی ریال</a:t>
          </a:r>
          <a:endParaRPr lang="en-US" sz="1400" kern="1200" dirty="0">
            <a:latin typeface="Calibri" panose="020F0502020204030204" pitchFamily="34" charset="0"/>
            <a:cs typeface="B Zar" panose="00000400000000000000" pitchFamily="2" charset="-78"/>
          </a:endParaRPr>
        </a:p>
      </dsp:txBody>
      <dsp:txXfrm>
        <a:off x="3689889" y="3409320"/>
        <a:ext cx="1735074" cy="559564"/>
      </dsp:txXfrm>
    </dsp:sp>
    <dsp:sp modelId="{2EA793DC-4708-4D47-B40C-9D1CE04130CE}">
      <dsp:nvSpPr>
        <dsp:cNvPr id="0" name=""/>
        <dsp:cNvSpPr/>
      </dsp:nvSpPr>
      <dsp:spPr>
        <a:xfrm rot="240000">
          <a:off x="3709878" y="2715613"/>
          <a:ext cx="1795616" cy="620106"/>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Calibri" panose="020F0502020204030204" pitchFamily="34" charset="0"/>
              <a:cs typeface="B Zar" panose="00000400000000000000" pitchFamily="2" charset="-78"/>
            </a:rPr>
            <a:t>حجم نقدینگی</a:t>
          </a:r>
          <a:endParaRPr lang="en-US" sz="1400" kern="1200" dirty="0">
            <a:latin typeface="Calibri" panose="020F0502020204030204" pitchFamily="34" charset="0"/>
            <a:cs typeface="B Zar" panose="00000400000000000000" pitchFamily="2" charset="-78"/>
          </a:endParaRPr>
        </a:p>
      </dsp:txBody>
      <dsp:txXfrm>
        <a:off x="3740149" y="2745884"/>
        <a:ext cx="1735074" cy="559564"/>
      </dsp:txXfrm>
    </dsp:sp>
    <dsp:sp modelId="{E653DF4D-5D20-499F-A04D-C393611CE7E3}">
      <dsp:nvSpPr>
        <dsp:cNvPr id="0" name=""/>
        <dsp:cNvSpPr/>
      </dsp:nvSpPr>
      <dsp:spPr>
        <a:xfrm rot="240000">
          <a:off x="3760138" y="2052178"/>
          <a:ext cx="1795616" cy="620106"/>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Calibri" panose="020F0502020204030204" pitchFamily="34" charset="0"/>
              <a:cs typeface="B Zar" panose="00000400000000000000" pitchFamily="2" charset="-78"/>
            </a:rPr>
            <a:t>بدهی‌های دولت به نظام بانکی</a:t>
          </a:r>
          <a:endParaRPr lang="en-US" sz="1400" kern="1200" dirty="0">
            <a:latin typeface="Calibri" panose="020F0502020204030204" pitchFamily="34" charset="0"/>
            <a:cs typeface="B Zar" panose="00000400000000000000" pitchFamily="2" charset="-78"/>
          </a:endParaRPr>
        </a:p>
      </dsp:txBody>
      <dsp:txXfrm>
        <a:off x="3790409" y="2082449"/>
        <a:ext cx="1735074" cy="559564"/>
      </dsp:txXfrm>
    </dsp:sp>
    <dsp:sp modelId="{17FF4EAD-08E4-41C0-89B0-0881CD4A5E99}">
      <dsp:nvSpPr>
        <dsp:cNvPr id="0" name=""/>
        <dsp:cNvSpPr/>
      </dsp:nvSpPr>
      <dsp:spPr>
        <a:xfrm rot="240000">
          <a:off x="3810399" y="1388743"/>
          <a:ext cx="1795616" cy="620106"/>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Calibri" panose="020F0502020204030204" pitchFamily="34" charset="0"/>
              <a:cs typeface="B Zar" panose="00000400000000000000" pitchFamily="2" charset="-78"/>
            </a:rPr>
            <a:t>کسری ذخایر نظام بانکی</a:t>
          </a:r>
          <a:endParaRPr lang="en-US" sz="1400" kern="1200" dirty="0">
            <a:latin typeface="Calibri" panose="020F0502020204030204" pitchFamily="34" charset="0"/>
            <a:cs typeface="B Zar" panose="00000400000000000000" pitchFamily="2" charset="-78"/>
          </a:endParaRPr>
        </a:p>
      </dsp:txBody>
      <dsp:txXfrm>
        <a:off x="3840670" y="1419014"/>
        <a:ext cx="1735074" cy="559564"/>
      </dsp:txXfrm>
    </dsp:sp>
    <dsp:sp modelId="{BBD174BD-3033-4E2B-AEB4-3A959D29F31A}">
      <dsp:nvSpPr>
        <dsp:cNvPr id="0" name=""/>
        <dsp:cNvSpPr/>
      </dsp:nvSpPr>
      <dsp:spPr>
        <a:xfrm rot="240000">
          <a:off x="1046085" y="3198112"/>
          <a:ext cx="1795616" cy="620106"/>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Calibri" panose="020F0502020204030204" pitchFamily="34" charset="0"/>
              <a:cs typeface="B Zar" panose="00000400000000000000" pitchFamily="2" charset="-78"/>
            </a:rPr>
            <a:t>نرخ تورم انباشته‌ی ارز</a:t>
          </a:r>
          <a:endParaRPr lang="en-US" sz="1400" kern="1200" dirty="0">
            <a:latin typeface="Calibri" panose="020F0502020204030204" pitchFamily="34" charset="0"/>
            <a:cs typeface="B Zar" panose="00000400000000000000" pitchFamily="2" charset="-78"/>
          </a:endParaRPr>
        </a:p>
      </dsp:txBody>
      <dsp:txXfrm>
        <a:off x="1076356" y="3228383"/>
        <a:ext cx="1735074" cy="559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6EE45-069A-4AF0-ACD3-D6273EDC2F00}">
      <dsp:nvSpPr>
        <dsp:cNvPr id="0" name=""/>
        <dsp:cNvSpPr/>
      </dsp:nvSpPr>
      <dsp:spPr>
        <a:xfrm>
          <a:off x="614831" y="0"/>
          <a:ext cx="2754023" cy="2427662"/>
        </a:xfrm>
        <a:prstGeom prst="wedgeRoundRectCallou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anose="00000400000000000000" pitchFamily="2" charset="-78"/>
            </a:rPr>
            <a:t>طی چهار سال گذشته نرخ ارز چیزی در حدود 20 درصد افزایش داشته است، و این در حالی است که عوامل اقتصادی متعددی به‌طور عمده و به نفع طرف تقاضای ارز تغییر کرده است. </a:t>
          </a:r>
          <a:endParaRPr lang="en-US" sz="1600" kern="1200" dirty="0">
            <a:cs typeface="B Zar" panose="00000400000000000000" pitchFamily="2" charset="-78"/>
          </a:endParaRPr>
        </a:p>
      </dsp:txBody>
      <dsp:txXfrm>
        <a:off x="733340" y="118509"/>
        <a:ext cx="2517005" cy="219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57A04-1419-4682-B60D-BD798041F4E8}">
      <dsp:nvSpPr>
        <dsp:cNvPr id="0" name=""/>
        <dsp:cNvSpPr/>
      </dsp:nvSpPr>
      <dsp:spPr>
        <a:xfrm>
          <a:off x="697029" y="818737"/>
          <a:ext cx="4941498" cy="41869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25F01-74E7-4EEB-BA5B-851227BB5159}">
      <dsp:nvSpPr>
        <dsp:cNvPr id="0" name=""/>
        <dsp:cNvSpPr/>
      </dsp:nvSpPr>
      <dsp:spPr>
        <a:xfrm>
          <a:off x="4771617" y="982598"/>
          <a:ext cx="2760952" cy="3282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latin typeface="Calibri" panose="020F0502020204030204" pitchFamily="34" charset="0"/>
              <a:cs typeface="B Zar" panose="00000400000000000000" pitchFamily="2" charset="-78"/>
            </a:rPr>
            <a:t>آثار ناشی از اجرای تحریم‌های اخیر موسوم به کاتسا ممکن است به‌اندازه‌ای پردامنه باشد، که امکان کنترل نرخ‌ها را از بانک مرکزی سلب کند. </a:t>
          </a:r>
          <a:endParaRPr lang="en-US" sz="2400" kern="1200" dirty="0">
            <a:latin typeface="Calibri" panose="020F0502020204030204" pitchFamily="34" charset="0"/>
            <a:cs typeface="B Zar" panose="00000400000000000000" pitchFamily="2" charset="-78"/>
          </a:endParaRPr>
        </a:p>
      </dsp:txBody>
      <dsp:txXfrm>
        <a:off x="4852483" y="1063464"/>
        <a:ext cx="2599220" cy="3121153"/>
      </dsp:txXfrm>
    </dsp:sp>
    <dsp:sp modelId="{996FB4FB-D012-43A7-9601-38AB8B071045}">
      <dsp:nvSpPr>
        <dsp:cNvPr id="0" name=""/>
        <dsp:cNvSpPr/>
      </dsp:nvSpPr>
      <dsp:spPr>
        <a:xfrm>
          <a:off x="697029" y="20385"/>
          <a:ext cx="4941498" cy="7209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1" kern="1200" dirty="0" smtClean="0">
              <a:latin typeface="Calibri" panose="020F0502020204030204" pitchFamily="34" charset="0"/>
              <a:cs typeface="B Zar" panose="00000400000000000000" pitchFamily="2" charset="-78"/>
            </a:rPr>
            <a:t>قانون مقابله با دشمنان آمریکا از طریق تحریم‌ها(ََ</a:t>
          </a:r>
          <a:r>
            <a:rPr lang="en-US" sz="1900" b="1" kern="1200" dirty="0" smtClean="0">
              <a:latin typeface="Calibri" panose="020F0502020204030204" pitchFamily="34" charset="0"/>
              <a:cs typeface="B Zar" panose="00000400000000000000" pitchFamily="2" charset="-78"/>
            </a:rPr>
            <a:t>CATSA</a:t>
          </a:r>
          <a:r>
            <a:rPr lang="fa-IR" sz="1900" b="1" kern="1200" dirty="0" smtClean="0">
              <a:latin typeface="Calibri" panose="020F0502020204030204" pitchFamily="34" charset="0"/>
              <a:cs typeface="B Zar" panose="00000400000000000000" pitchFamily="2" charset="-78"/>
            </a:rPr>
            <a:t>)</a:t>
          </a:r>
          <a:endParaRPr lang="en-US" sz="1900" b="1" kern="1200" dirty="0">
            <a:latin typeface="Calibri" panose="020F0502020204030204" pitchFamily="34" charset="0"/>
            <a:cs typeface="B Zar" panose="00000400000000000000" pitchFamily="2" charset="-78"/>
          </a:endParaRPr>
        </a:p>
      </dsp:txBody>
      <dsp:txXfrm>
        <a:off x="697029" y="20385"/>
        <a:ext cx="4941498" cy="720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7093F-75F7-4C89-9814-75E88FD31310}">
      <dsp:nvSpPr>
        <dsp:cNvPr id="0" name=""/>
        <dsp:cNvSpPr/>
      </dsp:nvSpPr>
      <dsp:spPr>
        <a:xfrm>
          <a:off x="3410118" y="1034933"/>
          <a:ext cx="1386504" cy="1386504"/>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D941EFE-1369-490E-9E6C-820907482586}">
      <dsp:nvSpPr>
        <dsp:cNvPr id="0" name=""/>
        <dsp:cNvSpPr/>
      </dsp:nvSpPr>
      <dsp:spPr>
        <a:xfrm>
          <a:off x="2843185" y="0"/>
          <a:ext cx="2520370" cy="944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اجتماعی و فکری</a:t>
          </a:r>
          <a:endParaRPr lang="en-US" sz="2100" kern="1200" dirty="0">
            <a:cs typeface="B Titr" panose="00000700000000000000" pitchFamily="2" charset="-78"/>
          </a:endParaRPr>
        </a:p>
      </dsp:txBody>
      <dsp:txXfrm>
        <a:off x="2843185" y="0"/>
        <a:ext cx="2520370" cy="944118"/>
      </dsp:txXfrm>
    </dsp:sp>
    <dsp:sp modelId="{26EE4939-9D8A-4686-BA98-0F29C50357FA}">
      <dsp:nvSpPr>
        <dsp:cNvPr id="0" name=""/>
        <dsp:cNvSpPr/>
      </dsp:nvSpPr>
      <dsp:spPr>
        <a:xfrm>
          <a:off x="3886207" y="1295400"/>
          <a:ext cx="1386504" cy="1386504"/>
        </a:xfrm>
        <a:prstGeom prst="ellipse">
          <a:avLst/>
        </a:prstGeom>
        <a:gradFill rotWithShape="0">
          <a:gsLst>
            <a:gs pos="0">
              <a:schemeClr val="accent2">
                <a:alpha val="50000"/>
                <a:hueOff val="-4032637"/>
                <a:satOff val="1754"/>
                <a:lumOff val="510"/>
                <a:alphaOff val="0"/>
                <a:tint val="50000"/>
                <a:satMod val="300000"/>
              </a:schemeClr>
            </a:gs>
            <a:gs pos="35000">
              <a:schemeClr val="accent2">
                <a:alpha val="50000"/>
                <a:hueOff val="-4032637"/>
                <a:satOff val="1754"/>
                <a:lumOff val="510"/>
                <a:alphaOff val="0"/>
                <a:tint val="37000"/>
                <a:satMod val="300000"/>
              </a:schemeClr>
            </a:gs>
            <a:gs pos="100000">
              <a:schemeClr val="accent2">
                <a:alpha val="50000"/>
                <a:hueOff val="-4032637"/>
                <a:satOff val="1754"/>
                <a:lumOff val="51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D32FD2D-0E96-440B-B0C3-41EEB28DFC1D}">
      <dsp:nvSpPr>
        <dsp:cNvPr id="0" name=""/>
        <dsp:cNvSpPr/>
      </dsp:nvSpPr>
      <dsp:spPr>
        <a:xfrm>
          <a:off x="5349491" y="899159"/>
          <a:ext cx="1642430" cy="10340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فنی</a:t>
          </a:r>
          <a:endParaRPr lang="en-US" sz="2100" kern="1200" dirty="0"/>
        </a:p>
      </dsp:txBody>
      <dsp:txXfrm>
        <a:off x="5349491" y="899159"/>
        <a:ext cx="1642430" cy="1034034"/>
      </dsp:txXfrm>
    </dsp:sp>
    <dsp:sp modelId="{42ADE905-FEE1-45DA-AC3F-D4AB7614126E}">
      <dsp:nvSpPr>
        <dsp:cNvPr id="0" name=""/>
        <dsp:cNvSpPr/>
      </dsp:nvSpPr>
      <dsp:spPr>
        <a:xfrm>
          <a:off x="3903482" y="1811177"/>
          <a:ext cx="1386504" cy="1386504"/>
        </a:xfrm>
        <a:prstGeom prst="ellipse">
          <a:avLst/>
        </a:prstGeom>
        <a:gradFill rotWithShape="0">
          <a:gsLst>
            <a:gs pos="0">
              <a:schemeClr val="accent2">
                <a:alpha val="50000"/>
                <a:hueOff val="-8065275"/>
                <a:satOff val="3508"/>
                <a:lumOff val="1020"/>
                <a:alphaOff val="0"/>
                <a:tint val="50000"/>
                <a:satMod val="300000"/>
              </a:schemeClr>
            </a:gs>
            <a:gs pos="35000">
              <a:schemeClr val="accent2">
                <a:alpha val="50000"/>
                <a:hueOff val="-8065275"/>
                <a:satOff val="3508"/>
                <a:lumOff val="1020"/>
                <a:alphaOff val="0"/>
                <a:tint val="37000"/>
                <a:satMod val="300000"/>
              </a:schemeClr>
            </a:gs>
            <a:gs pos="100000">
              <a:schemeClr val="accent2">
                <a:alpha val="50000"/>
                <a:hueOff val="-8065275"/>
                <a:satOff val="3508"/>
                <a:lumOff val="102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CD7DD656-22A2-4AA1-9BBF-9D5896189C4E}">
      <dsp:nvSpPr>
        <dsp:cNvPr id="0" name=""/>
        <dsp:cNvSpPr/>
      </dsp:nvSpPr>
      <dsp:spPr>
        <a:xfrm>
          <a:off x="5349491" y="2441219"/>
          <a:ext cx="1642430" cy="1155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مالی</a:t>
          </a:r>
          <a:endParaRPr lang="en-US" sz="2100" kern="1200" dirty="0"/>
        </a:p>
      </dsp:txBody>
      <dsp:txXfrm>
        <a:off x="5349491" y="2441219"/>
        <a:ext cx="1642430" cy="1155420"/>
      </dsp:txXfrm>
    </dsp:sp>
    <dsp:sp modelId="{57E90817-F8A9-4D63-8625-E2F79EA6F197}">
      <dsp:nvSpPr>
        <dsp:cNvPr id="0" name=""/>
        <dsp:cNvSpPr/>
      </dsp:nvSpPr>
      <dsp:spPr>
        <a:xfrm>
          <a:off x="3410118" y="2074811"/>
          <a:ext cx="1386504" cy="1386504"/>
        </a:xfrm>
        <a:prstGeom prst="ellipse">
          <a:avLst/>
        </a:prstGeom>
        <a:gradFill rotWithShape="0">
          <a:gsLst>
            <a:gs pos="0">
              <a:schemeClr val="accent2">
                <a:alpha val="50000"/>
                <a:hueOff val="-12097912"/>
                <a:satOff val="5261"/>
                <a:lumOff val="1530"/>
                <a:alphaOff val="0"/>
                <a:tint val="50000"/>
                <a:satMod val="300000"/>
              </a:schemeClr>
            </a:gs>
            <a:gs pos="35000">
              <a:schemeClr val="accent2">
                <a:alpha val="50000"/>
                <a:hueOff val="-12097912"/>
                <a:satOff val="5261"/>
                <a:lumOff val="1530"/>
                <a:alphaOff val="0"/>
                <a:tint val="37000"/>
                <a:satMod val="300000"/>
              </a:schemeClr>
            </a:gs>
            <a:gs pos="100000">
              <a:schemeClr val="accent2">
                <a:alpha val="50000"/>
                <a:hueOff val="-12097912"/>
                <a:satOff val="5261"/>
                <a:lumOff val="153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19FB00B-A380-47F3-89E8-43CF5DF93E10}">
      <dsp:nvSpPr>
        <dsp:cNvPr id="0" name=""/>
        <dsp:cNvSpPr/>
      </dsp:nvSpPr>
      <dsp:spPr>
        <a:xfrm>
          <a:off x="2982996" y="3551682"/>
          <a:ext cx="2240747" cy="944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مردم‌سالانه</a:t>
          </a:r>
          <a:endParaRPr lang="en-US" sz="2100" kern="1200" dirty="0">
            <a:cs typeface="B Titr" panose="00000700000000000000" pitchFamily="2" charset="-78"/>
          </a:endParaRPr>
        </a:p>
      </dsp:txBody>
      <dsp:txXfrm>
        <a:off x="2982996" y="3551682"/>
        <a:ext cx="2240747" cy="944118"/>
      </dsp:txXfrm>
    </dsp:sp>
    <dsp:sp modelId="{CFA5F5FB-55A0-4EF1-BE95-8EA4C271A1F3}">
      <dsp:nvSpPr>
        <dsp:cNvPr id="0" name=""/>
        <dsp:cNvSpPr/>
      </dsp:nvSpPr>
      <dsp:spPr>
        <a:xfrm>
          <a:off x="2960081" y="1814504"/>
          <a:ext cx="1386504" cy="1386504"/>
        </a:xfrm>
        <a:prstGeom prst="ellipse">
          <a:avLst/>
        </a:prstGeom>
        <a:gradFill rotWithShape="0">
          <a:gsLst>
            <a:gs pos="0">
              <a:schemeClr val="accent2">
                <a:alpha val="50000"/>
                <a:hueOff val="-16130550"/>
                <a:satOff val="7015"/>
                <a:lumOff val="2040"/>
                <a:alphaOff val="0"/>
                <a:tint val="50000"/>
                <a:satMod val="300000"/>
              </a:schemeClr>
            </a:gs>
            <a:gs pos="35000">
              <a:schemeClr val="accent2">
                <a:alpha val="50000"/>
                <a:hueOff val="-16130550"/>
                <a:satOff val="7015"/>
                <a:lumOff val="2040"/>
                <a:alphaOff val="0"/>
                <a:tint val="37000"/>
                <a:satMod val="300000"/>
              </a:schemeClr>
            </a:gs>
            <a:gs pos="100000">
              <a:schemeClr val="accent2">
                <a:alpha val="50000"/>
                <a:hueOff val="-16130550"/>
                <a:satOff val="7015"/>
                <a:lumOff val="204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C06C8D4-0EFE-40E2-B887-F8F686074E97}">
      <dsp:nvSpPr>
        <dsp:cNvPr id="0" name=""/>
        <dsp:cNvSpPr/>
      </dsp:nvSpPr>
      <dsp:spPr>
        <a:xfrm>
          <a:off x="1214819" y="2441219"/>
          <a:ext cx="1642430" cy="1155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فرهنگی و آسودگی خیال</a:t>
          </a:r>
          <a:endParaRPr lang="en-US" sz="2100" kern="1200" dirty="0">
            <a:cs typeface="B Titr" panose="00000700000000000000" pitchFamily="2" charset="-78"/>
          </a:endParaRPr>
        </a:p>
      </dsp:txBody>
      <dsp:txXfrm>
        <a:off x="1214819" y="2441219"/>
        <a:ext cx="1642430" cy="1155420"/>
      </dsp:txXfrm>
    </dsp:sp>
    <dsp:sp modelId="{AA0E5411-3368-4246-8C25-658BE509B0FD}">
      <dsp:nvSpPr>
        <dsp:cNvPr id="0" name=""/>
        <dsp:cNvSpPr/>
      </dsp:nvSpPr>
      <dsp:spPr>
        <a:xfrm>
          <a:off x="2960081" y="1294790"/>
          <a:ext cx="1386504" cy="1386504"/>
        </a:xfrm>
        <a:prstGeom prst="ellipse">
          <a:avLst/>
        </a:prstGeom>
        <a:gradFill rotWithShape="0">
          <a:gsLst>
            <a:gs pos="0">
              <a:schemeClr val="accent2">
                <a:alpha val="50000"/>
                <a:hueOff val="-20163186"/>
                <a:satOff val="8769"/>
                <a:lumOff val="2550"/>
                <a:alphaOff val="0"/>
                <a:tint val="50000"/>
                <a:satMod val="300000"/>
              </a:schemeClr>
            </a:gs>
            <a:gs pos="35000">
              <a:schemeClr val="accent2">
                <a:alpha val="50000"/>
                <a:hueOff val="-20163186"/>
                <a:satOff val="8769"/>
                <a:lumOff val="2550"/>
                <a:alphaOff val="0"/>
                <a:tint val="37000"/>
                <a:satMod val="300000"/>
              </a:schemeClr>
            </a:gs>
            <a:gs pos="100000">
              <a:schemeClr val="accent2">
                <a:alpha val="50000"/>
                <a:hueOff val="-20163186"/>
                <a:satOff val="8769"/>
                <a:lumOff val="255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E03EFC4-CFCC-487B-85B1-22DDFF55318C}">
      <dsp:nvSpPr>
        <dsp:cNvPr id="0" name=""/>
        <dsp:cNvSpPr/>
      </dsp:nvSpPr>
      <dsp:spPr>
        <a:xfrm>
          <a:off x="704277" y="899159"/>
          <a:ext cx="2663512" cy="1155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fa-IR" sz="2100" kern="1200" dirty="0" smtClean="0">
              <a:cs typeface="B Titr" panose="00000700000000000000" pitchFamily="2" charset="-78"/>
            </a:rPr>
            <a:t>سرمایه‌ی محیط زیستی</a:t>
          </a:r>
          <a:endParaRPr lang="en-US" sz="2100" kern="1200" dirty="0"/>
        </a:p>
      </dsp:txBody>
      <dsp:txXfrm>
        <a:off x="704277" y="899159"/>
        <a:ext cx="2663512" cy="115542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2/15/2018</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p14="http://schemas.microsoft.com/office/powerpoint/2010/main" val="1891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p14="http://schemas.microsoft.com/office/powerpoint/2010/main" val="3370523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7</a:t>
            </a:fld>
            <a:endParaRPr lang="en-US"/>
          </a:p>
        </p:txBody>
      </p:sp>
    </p:spTree>
    <p:extLst>
      <p:ext uri="{BB962C8B-B14F-4D97-AF65-F5344CB8AC3E}">
        <p14:creationId xmlns:p14="http://schemas.microsoft.com/office/powerpoint/2010/main" val="183404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99620-120D-4961-A14D-0DD188F02D33}" type="slidenum">
              <a:rPr lang="en-US" smtClean="0"/>
              <a:pPr>
                <a:defRPr/>
              </a:pPr>
              <a:t>12</a:t>
            </a:fld>
            <a:endParaRPr lang="en-US" dirty="0"/>
          </a:p>
        </p:txBody>
      </p:sp>
    </p:spTree>
    <p:extLst>
      <p:ext uri="{BB962C8B-B14F-4D97-AF65-F5344CB8AC3E}">
        <p14:creationId xmlns:p14="http://schemas.microsoft.com/office/powerpoint/2010/main" val="119341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AE34D8-2BE2-4514-B1F2-640AB756F52E}" type="slidenum">
              <a:rPr lang="en-US" altLang="en-US" smtClean="0">
                <a:latin typeface="Calibri" panose="020F0502020204030204" pitchFamily="34" charset="0"/>
              </a:rPr>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2488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F50FCB-0473-461D-8401-17F728EE98F5}"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2719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6377F4-1070-473D-80FC-5D31E90A826C}"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81305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2/15/2018</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2/15/2018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2/15/2018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8229600" cy="640080"/>
          </a:xfrm>
          <a:prstGeom prst="rect">
            <a:avLst/>
          </a:prstGeom>
        </p:spPr>
        <p:txBody>
          <a:bodyPr>
            <a:normAutofit/>
          </a:bodyPr>
          <a:lstStyle>
            <a:lvl1pPr algn="r" rtl="1">
              <a:defRPr sz="2215">
                <a:cs typeface="B Titr" pitchFamily="2" charset="-78"/>
              </a:defRPr>
            </a:lvl1pPr>
          </a:lstStyle>
          <a:p>
            <a:r>
              <a:rPr lang="en-US" dirty="0"/>
              <a:t>Click to edit Master title style</a:t>
            </a:r>
          </a:p>
        </p:txBody>
      </p:sp>
      <p:sp>
        <p:nvSpPr>
          <p:cNvPr id="4" name="Content Placeholder 3"/>
          <p:cNvSpPr>
            <a:spLocks noGrp="1"/>
          </p:cNvSpPr>
          <p:nvPr>
            <p:ph sz="half" idx="2"/>
          </p:nvPr>
        </p:nvSpPr>
        <p:spPr>
          <a:xfrm>
            <a:off x="457200" y="1066800"/>
            <a:ext cx="8229600" cy="5486400"/>
          </a:xfrm>
          <a:prstGeom prst="rect">
            <a:avLst/>
          </a:prstGeom>
        </p:spPr>
        <p:txBody>
          <a:bodyPr/>
          <a:lstStyle>
            <a:lvl1pPr algn="r" rtl="1">
              <a:buSzPct val="80000"/>
              <a:buFont typeface="Wingdings" pitchFamily="2" charset="2"/>
              <a:buChar char="q"/>
              <a:defRPr sz="1846">
                <a:cs typeface="B Mitra" pitchFamily="2" charset="-78"/>
              </a:defRPr>
            </a:lvl1pPr>
            <a:lvl2pPr algn="r" rtl="1">
              <a:buFont typeface="Courier New" pitchFamily="49" charset="0"/>
              <a:buChar char="o"/>
              <a:defRPr sz="1477">
                <a:cs typeface="B Mitra" pitchFamily="2" charset="-78"/>
              </a:defRPr>
            </a:lvl2pPr>
            <a:lvl3pPr algn="r" rtl="1">
              <a:defRPr sz="1477">
                <a:cs typeface="B Mitra" panose="00000400000000000000" pitchFamily="2" charset="-78"/>
              </a:defRPr>
            </a:lvl3pPr>
            <a:lvl4pPr algn="r" rtl="1">
              <a:defRPr sz="1663"/>
            </a:lvl4pPr>
            <a:lvl5pPr algn="r" rtl="1">
              <a:defRPr sz="1663"/>
            </a:lvl5pPr>
            <a:lvl6pPr>
              <a:defRPr sz="1663"/>
            </a:lvl6pPr>
            <a:lvl7pPr>
              <a:defRPr sz="1663"/>
            </a:lvl7pPr>
            <a:lvl8pPr>
              <a:defRPr sz="1663"/>
            </a:lvl8pPr>
            <a:lvl9pPr>
              <a:defRPr sz="1663"/>
            </a:lvl9pPr>
          </a:lstStyle>
          <a:p>
            <a:pPr lvl="0"/>
            <a:r>
              <a:rPr lang="en-US" dirty="0"/>
              <a:t>Click to edit Master text styles</a:t>
            </a:r>
          </a:p>
          <a:p>
            <a:pPr lvl="1"/>
            <a:r>
              <a:rPr lang="en-US" dirty="0"/>
              <a:t>Second level</a:t>
            </a:r>
            <a:endParaRPr lang="fa-IR" dirty="0"/>
          </a:p>
          <a:p>
            <a:pPr lvl="2"/>
            <a:endParaRPr lang="en-US" dirty="0"/>
          </a:p>
        </p:txBody>
      </p:sp>
      <p:sp>
        <p:nvSpPr>
          <p:cNvPr id="7" name="Slide Number Placeholder 6"/>
          <p:cNvSpPr>
            <a:spLocks noGrp="1"/>
          </p:cNvSpPr>
          <p:nvPr>
            <p:ph type="sldNum" sz="quarter" idx="12"/>
          </p:nvPr>
        </p:nvSpPr>
        <p:spPr>
          <a:xfrm>
            <a:off x="1" y="6553200"/>
            <a:ext cx="400050" cy="304800"/>
          </a:xfrm>
          <a:prstGeom prst="rect">
            <a:avLst/>
          </a:prstGeom>
        </p:spPr>
        <p:txBody>
          <a:bodyPr/>
          <a:lstStyle>
            <a:lvl1pPr>
              <a:defRPr b="1"/>
            </a:lvl1pPr>
          </a:lstStyle>
          <a:p>
            <a:fld id="{2137012F-21A3-4601-A405-7F5A967C75A2}" type="slidenum">
              <a:rPr lang="en-US" smtClean="0"/>
              <a:pPr/>
              <a:t>‹#›</a:t>
            </a:fld>
            <a:endParaRPr lang="en-US" dirty="0"/>
          </a:p>
        </p:txBody>
      </p:sp>
      <p:cxnSp>
        <p:nvCxnSpPr>
          <p:cNvPr id="5" name="Straight Connector 4"/>
          <p:cNvCxnSpPr/>
          <p:nvPr userDrawn="1"/>
        </p:nvCxnSpPr>
        <p:spPr>
          <a:xfrm>
            <a:off x="16218" y="1459517"/>
            <a:ext cx="910523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2488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1"/>
          <p:cNvSpPr txBox="1">
            <a:spLocks/>
          </p:cNvSpPr>
          <p:nvPr userDrawn="1"/>
        </p:nvSpPr>
        <p:spPr>
          <a:xfrm>
            <a:off x="457200" y="6356350"/>
            <a:ext cx="2133600"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2A7C9D3-1B22-4D99-A1C6-56E1AE8D601C}" type="datetimeFigureOut">
              <a:rPr lang="en-US" smtClean="0"/>
              <a:pPr>
                <a:defRPr/>
              </a:pPr>
              <a:t>2/15/2018</a:t>
            </a:fld>
            <a:endParaRPr lang="en-US"/>
          </a:p>
        </p:txBody>
      </p:sp>
      <p:sp>
        <p:nvSpPr>
          <p:cNvPr id="5" name="Slide Number Placeholder 3"/>
          <p:cNvSpPr txBox="1">
            <a:spLocks/>
          </p:cNvSpPr>
          <p:nvPr userDrawn="1"/>
        </p:nvSpPr>
        <p:spPr>
          <a:xfrm>
            <a:off x="865188" y="6353175"/>
            <a:ext cx="2133600"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6687D67C-C23B-433E-8DE2-36F0B0B3AD54}" type="slidenum">
              <a:rPr lang="en-US" altLang="en-US" sz="1200" smtClean="0">
                <a:solidFill>
                  <a:srgbClr val="898989"/>
                </a:solidFill>
                <a:latin typeface="Calibri" panose="020F0502020204030204" pitchFamily="34" charset="0"/>
              </a:rPr>
              <a:pPr algn="r" eaLnBrk="1" hangingPunct="1">
                <a:defRPr/>
              </a:pPr>
              <a:t>‹#›</a:t>
            </a:fld>
            <a:endParaRPr lang="en-US" altLang="en-US" sz="1200" smtClean="0">
              <a:solidFill>
                <a:srgbClr val="898989"/>
              </a:solidFill>
              <a:latin typeface="Calibri" panose="020F0502020204030204" pitchFamily="34" charset="0"/>
            </a:endParaRPr>
          </a:p>
        </p:txBody>
      </p:sp>
      <p:sp>
        <p:nvSpPr>
          <p:cNvPr id="6"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251F9B4-2A83-44AB-8A83-AD049EF4D934}" type="datetimeFigureOut">
              <a:rPr lang="en-US" smtClean="0"/>
              <a:pPr>
                <a:defRPr/>
              </a:pPr>
              <a:t>2/15/2018</a:t>
            </a:fld>
            <a:endParaRPr lang="en-US"/>
          </a:p>
        </p:txBody>
      </p:sp>
      <p:sp>
        <p:nvSpPr>
          <p:cNvPr id="7" name="Slide Number Placeholder 5"/>
          <p:cNvSpPr txBox="1">
            <a:spLocks/>
          </p:cNvSpPr>
          <p:nvPr userDrawn="1"/>
        </p:nvSpPr>
        <p:spPr>
          <a:xfrm>
            <a:off x="865188" y="6353175"/>
            <a:ext cx="2133600"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0190D3C1-A742-4D76-8EA2-D5A517ED5D03}" type="slidenum">
              <a:rPr lang="en-US" altLang="en-US" sz="1200" smtClean="0">
                <a:solidFill>
                  <a:srgbClr val="898989"/>
                </a:solidFill>
                <a:latin typeface="Calibri" panose="020F0502020204030204" pitchFamily="34" charset="0"/>
              </a:rPr>
              <a:pPr algn="r" eaLnBrk="1" hangingPunct="1">
                <a:defRPr/>
              </a:pPr>
              <a:t>‹#›</a:t>
            </a:fld>
            <a:endParaRPr lang="en-US" altLang="en-US" sz="1200" smtClean="0">
              <a:solidFill>
                <a:srgbClr val="898989"/>
              </a:solidFill>
              <a:latin typeface="Calibri" panose="020F0502020204030204" pitchFamily="34" charset="0"/>
            </a:endParaRPr>
          </a:p>
        </p:txBody>
      </p:sp>
      <p:sp>
        <p:nvSpPr>
          <p:cNvPr id="8" name="Rectangle 7"/>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030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2/15/2018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2/15/2018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2/15/2018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2/15/2018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2/15/2018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2/15/2018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2/15/2018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2/15/2018</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7" r:id="rId16"/>
    <p:sldLayoutId id="2147483898" r:id="rId17"/>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773488" y="381000"/>
            <a:ext cx="1189037" cy="461665"/>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fa-IR" altLang="en-US" sz="2400" b="1" dirty="0" smtClean="0">
                <a:solidFill>
                  <a:schemeClr val="accent2"/>
                </a:solidFill>
                <a:effectLst>
                  <a:outerShdw blurRad="38100" dist="38100" dir="2700000" algn="tl">
                    <a:srgbClr val="C0C0C0"/>
                  </a:outerShdw>
                </a:effectLst>
                <a:latin typeface="IranNastaliq" pitchFamily="18" charset="0"/>
                <a:cs typeface="IranNastaliq" panose="02020505000000020003" pitchFamily="18" charset="0"/>
              </a:rPr>
              <a:t>به‌نام خدا</a:t>
            </a:r>
            <a:endParaRPr lang="en-US" altLang="en-US" sz="2400" b="1" dirty="0" smtClean="0">
              <a:solidFill>
                <a:schemeClr val="accent2"/>
              </a:solidFill>
              <a:effectLst>
                <a:outerShdw blurRad="38100" dist="38100" dir="2700000" algn="tl">
                  <a:srgbClr val="C0C0C0"/>
                </a:outerShdw>
              </a:effectLst>
              <a:latin typeface="IranNastaliq" pitchFamily="18" charset="0"/>
              <a:cs typeface="IranNastaliq" panose="02020505000000020003" pitchFamily="18" charset="0"/>
            </a:endParaRPr>
          </a:p>
        </p:txBody>
      </p:sp>
      <p:sp>
        <p:nvSpPr>
          <p:cNvPr id="7" name="Rectangle 2"/>
          <p:cNvSpPr>
            <a:spLocks noChangeArrowheads="1"/>
          </p:cNvSpPr>
          <p:nvPr/>
        </p:nvSpPr>
        <p:spPr bwMode="auto">
          <a:xfrm>
            <a:off x="2763838" y="4876800"/>
            <a:ext cx="3200400" cy="609600"/>
          </a:xfrm>
          <a:prstGeom prst="rect">
            <a:avLst/>
          </a:prstGeom>
          <a:noFill/>
          <a:ln w="9525">
            <a:noFill/>
            <a:miter lim="800000"/>
            <a:headEnd/>
            <a:tailEnd/>
          </a:ln>
        </p:spPr>
        <p:txBody>
          <a:bodyPr/>
          <a:lstStyle/>
          <a:p>
            <a:pPr marL="342900" indent="-342900" algn="ctr" eaLnBrk="1" fontAlgn="auto" hangingPunct="1">
              <a:spcBef>
                <a:spcPct val="20000"/>
              </a:spcBef>
              <a:spcAft>
                <a:spcPts val="0"/>
              </a:spcAft>
              <a:defRPr/>
            </a:pPr>
            <a:r>
              <a:rPr lang="fa-IR" sz="2400" b="1" dirty="0">
                <a:solidFill>
                  <a:srgbClr val="993300"/>
                </a:solidFill>
                <a:effectLst>
                  <a:outerShdw blurRad="38100" dist="38100" dir="2700000" algn="tl">
                    <a:srgbClr val="C0C0C0"/>
                  </a:outerShdw>
                </a:effectLst>
                <a:latin typeface="+mn-lt"/>
                <a:cs typeface="B Homa" pitchFamily="2" charset="-78"/>
              </a:rPr>
              <a:t>ح</a:t>
            </a:r>
            <a:r>
              <a:rPr lang="ar-SA" sz="2400" b="1" dirty="0">
                <a:solidFill>
                  <a:srgbClr val="993300"/>
                </a:solidFill>
                <a:effectLst>
                  <a:outerShdw blurRad="38100" dist="38100" dir="2700000" algn="tl">
                    <a:srgbClr val="C0C0C0"/>
                  </a:outerShdw>
                </a:effectLst>
                <a:latin typeface="+mn-lt"/>
                <a:cs typeface="B Homa" pitchFamily="2" charset="-78"/>
              </a:rPr>
              <a:t>سين عبده تبريزي</a:t>
            </a:r>
            <a:endParaRPr lang="en-US" sz="2400" b="1" dirty="0">
              <a:solidFill>
                <a:srgbClr val="993300"/>
              </a:solidFill>
              <a:effectLst>
                <a:outerShdw blurRad="38100" dist="38100" dir="2700000" algn="tl">
                  <a:srgbClr val="C0C0C0"/>
                </a:outerShdw>
              </a:effectLst>
              <a:latin typeface="+mn-lt"/>
              <a:cs typeface="B Homa" pitchFamily="2" charset="-78"/>
            </a:endParaRPr>
          </a:p>
        </p:txBody>
      </p:sp>
      <p:sp>
        <p:nvSpPr>
          <p:cNvPr id="8" name="Text Box 5"/>
          <p:cNvSpPr txBox="1">
            <a:spLocks noChangeArrowheads="1"/>
          </p:cNvSpPr>
          <p:nvPr/>
        </p:nvSpPr>
        <p:spPr bwMode="auto">
          <a:xfrm>
            <a:off x="990600" y="2057400"/>
            <a:ext cx="7162800" cy="2169825"/>
          </a:xfrm>
          <a:prstGeom prst="rect">
            <a:avLst/>
          </a:prstGeom>
          <a:noFill/>
          <a:ln w="9525">
            <a:noFill/>
            <a:miter lim="800000"/>
            <a:headEnd/>
            <a:tailEnd/>
          </a:ln>
          <a:effectLst/>
        </p:spPr>
        <p:txBody>
          <a:bodyPr wrap="square">
            <a:spAutoFit/>
          </a:bodyPr>
          <a:lstStyle/>
          <a:p>
            <a:pPr algn="ctr" eaLnBrk="1" fontAlgn="auto" hangingPunct="1">
              <a:lnSpc>
                <a:spcPct val="150000"/>
              </a:lnSpc>
              <a:spcBef>
                <a:spcPts val="0"/>
              </a:spcBef>
              <a:spcAft>
                <a:spcPts val="0"/>
              </a:spcAft>
              <a:defRPr/>
            </a:pPr>
            <a:r>
              <a:rPr lang="fa-IR" sz="4000" dirty="0">
                <a:solidFill>
                  <a:srgbClr val="00B0F0"/>
                </a:solidFill>
                <a:effectLst>
                  <a:outerShdw blurRad="38100" dist="38100" dir="2700000" algn="tl">
                    <a:srgbClr val="C0C0C0"/>
                  </a:outerShdw>
                </a:effectLst>
                <a:latin typeface="+mn-lt"/>
                <a:cs typeface="B Titr" pitchFamily="2" charset="-78"/>
              </a:rPr>
              <a:t>تبریز به مثابه‌ی کانون توسعه‌ی </a:t>
            </a:r>
            <a:r>
              <a:rPr lang="fa-IR" sz="4000" dirty="0" smtClean="0">
                <a:solidFill>
                  <a:srgbClr val="00B0F0"/>
                </a:solidFill>
                <a:effectLst>
                  <a:outerShdw blurRad="38100" dist="38100" dir="2700000" algn="tl">
                    <a:srgbClr val="C0C0C0"/>
                  </a:outerShdw>
                </a:effectLst>
                <a:latin typeface="+mn-lt"/>
                <a:cs typeface="B Titr" pitchFamily="2" charset="-78"/>
              </a:rPr>
              <a:t>اقتصادی</a:t>
            </a:r>
            <a:endParaRPr lang="en-US" sz="4000" dirty="0" smtClean="0">
              <a:solidFill>
                <a:srgbClr val="00B0F0"/>
              </a:solidFill>
              <a:effectLst>
                <a:outerShdw blurRad="38100" dist="38100" dir="2700000" algn="tl">
                  <a:srgbClr val="C0C0C0"/>
                </a:outerShdw>
              </a:effectLst>
              <a:latin typeface="+mn-lt"/>
              <a:cs typeface="B Titr" pitchFamily="2" charset="-78"/>
            </a:endParaRPr>
          </a:p>
          <a:p>
            <a:pPr algn="ctr" eaLnBrk="1" fontAlgn="auto" hangingPunct="1">
              <a:lnSpc>
                <a:spcPct val="150000"/>
              </a:lnSpc>
              <a:spcBef>
                <a:spcPts val="0"/>
              </a:spcBef>
              <a:spcAft>
                <a:spcPts val="0"/>
              </a:spcAft>
              <a:defRPr/>
            </a:pPr>
            <a:r>
              <a:rPr lang="fa-IR" dirty="0" smtClean="0">
                <a:solidFill>
                  <a:srgbClr val="00B0F0"/>
                </a:solidFill>
                <a:effectLst>
                  <a:outerShdw blurRad="38100" dist="38100" dir="2700000" algn="tl">
                    <a:srgbClr val="C0C0C0"/>
                  </a:outerShdw>
                </a:effectLst>
                <a:latin typeface="+mn-lt"/>
                <a:cs typeface="B Titr" pitchFamily="2" charset="-78"/>
              </a:rPr>
              <a:t>اتاق بازرگانی، صنایع، معادن و کشاورزی تبریز</a:t>
            </a:r>
            <a:endParaRPr lang="fa-IR" sz="1600" dirty="0" smtClean="0">
              <a:solidFill>
                <a:srgbClr val="00B0F0"/>
              </a:solidFill>
              <a:effectLst>
                <a:outerShdw blurRad="38100" dist="38100" dir="2700000" algn="tl">
                  <a:srgbClr val="C0C0C0"/>
                </a:outerShdw>
              </a:effectLst>
              <a:latin typeface="+mn-lt"/>
              <a:cs typeface="B Titr" pitchFamily="2" charset="-78"/>
            </a:endParaRPr>
          </a:p>
          <a:p>
            <a:pPr algn="ctr" eaLnBrk="1" fontAlgn="auto" hangingPunct="1">
              <a:lnSpc>
                <a:spcPct val="150000"/>
              </a:lnSpc>
              <a:spcBef>
                <a:spcPts val="0"/>
              </a:spcBef>
              <a:spcAft>
                <a:spcPts val="0"/>
              </a:spcAft>
              <a:defRPr/>
            </a:pPr>
            <a:r>
              <a:rPr lang="fa-IR" sz="1600" dirty="0" smtClean="0">
                <a:solidFill>
                  <a:srgbClr val="00B0F0"/>
                </a:solidFill>
                <a:effectLst>
                  <a:outerShdw blurRad="38100" dist="38100" dir="2700000" algn="tl">
                    <a:srgbClr val="C0C0C0"/>
                  </a:outerShdw>
                </a:effectLst>
                <a:latin typeface="+mn-lt"/>
                <a:cs typeface="B Titr" pitchFamily="2" charset="-78"/>
              </a:rPr>
              <a:t>با همکاری</a:t>
            </a:r>
          </a:p>
          <a:p>
            <a:pPr algn="ctr" eaLnBrk="1" fontAlgn="auto" hangingPunct="1">
              <a:lnSpc>
                <a:spcPct val="150000"/>
              </a:lnSpc>
              <a:spcBef>
                <a:spcPts val="0"/>
              </a:spcBef>
              <a:spcAft>
                <a:spcPts val="0"/>
              </a:spcAft>
              <a:defRPr/>
            </a:pPr>
            <a:r>
              <a:rPr lang="fa-IR" sz="1600" dirty="0" smtClean="0">
                <a:solidFill>
                  <a:srgbClr val="00B0F0"/>
                </a:solidFill>
                <a:effectLst>
                  <a:outerShdw blurRad="38100" dist="38100" dir="2700000" algn="tl">
                    <a:srgbClr val="C0C0C0"/>
                  </a:outerShdw>
                </a:effectLst>
                <a:latin typeface="+mn-lt"/>
                <a:cs typeface="B Titr" pitchFamily="2" charset="-78"/>
              </a:rPr>
              <a:t>جمعیت حامیان توسعه مردم-محور تبریز</a:t>
            </a:r>
            <a:endParaRPr lang="en-US" sz="1600" dirty="0">
              <a:solidFill>
                <a:srgbClr val="00B0F0"/>
              </a:solidFill>
              <a:effectLst>
                <a:outerShdw blurRad="38100" dist="38100" dir="2700000" algn="tl">
                  <a:srgbClr val="C0C0C0"/>
                </a:outerShdw>
              </a:effectLst>
              <a:latin typeface="+mn-lt"/>
              <a:cs typeface="B Titr" pitchFamily="2" charset="-78"/>
            </a:endParaRPr>
          </a:p>
        </p:txBody>
      </p:sp>
      <p:sp>
        <p:nvSpPr>
          <p:cNvPr id="9" name="Rectangle 2"/>
          <p:cNvSpPr>
            <a:spLocks noChangeArrowheads="1"/>
          </p:cNvSpPr>
          <p:nvPr/>
        </p:nvSpPr>
        <p:spPr bwMode="auto">
          <a:xfrm>
            <a:off x="2802655" y="5633884"/>
            <a:ext cx="3129116" cy="533400"/>
          </a:xfrm>
          <a:prstGeom prst="rect">
            <a:avLst/>
          </a:prstGeom>
          <a:noFill/>
          <a:ln w="9525">
            <a:noFill/>
            <a:miter lim="800000"/>
            <a:headEnd/>
            <a:tailEnd/>
          </a:ln>
        </p:spPr>
        <p:txBody>
          <a:bodyPr/>
          <a:lstStyle/>
          <a:p>
            <a:pPr marL="342900" indent="-342900" algn="ctr" rtl="1" eaLnBrk="1" fontAlgn="auto" hangingPunct="1">
              <a:spcBef>
                <a:spcPct val="20000"/>
              </a:spcBef>
              <a:spcAft>
                <a:spcPts val="0"/>
              </a:spcAft>
              <a:defRPr/>
            </a:pPr>
            <a:r>
              <a:rPr lang="fa-IR" b="1" dirty="0" smtClean="0">
                <a:ln>
                  <a:solidFill>
                    <a:srgbClr val="FFC000"/>
                  </a:solidFill>
                </a:ln>
                <a:solidFill>
                  <a:srgbClr val="993300"/>
                </a:solidFill>
                <a:latin typeface="+mn-lt"/>
                <a:cs typeface="B Homa" pitchFamily="2" charset="-78"/>
              </a:rPr>
              <a:t>پنجشنبه 26 بهمن‌‌ماه </a:t>
            </a:r>
            <a:r>
              <a:rPr lang="fa-IR" b="1" dirty="0">
                <a:ln>
                  <a:solidFill>
                    <a:srgbClr val="FFC000"/>
                  </a:solidFill>
                </a:ln>
                <a:solidFill>
                  <a:srgbClr val="993300"/>
                </a:solidFill>
                <a:latin typeface="+mn-lt"/>
                <a:cs typeface="B Homa" pitchFamily="2" charset="-78"/>
              </a:rPr>
              <a:t>1396</a:t>
            </a:r>
            <a:endParaRPr lang="en-US" b="1" dirty="0">
              <a:ln>
                <a:solidFill>
                  <a:srgbClr val="FFC000"/>
                </a:solidFill>
              </a:ln>
              <a:solidFill>
                <a:srgbClr val="993300"/>
              </a:solidFill>
              <a:latin typeface="+mn-lt"/>
              <a:cs typeface="B Homa" pitchFamily="2" charset="-78"/>
            </a:endParaRPr>
          </a:p>
        </p:txBody>
      </p:sp>
      <p:pic>
        <p:nvPicPr>
          <p:cNvPr id="7177" name="Picture 9" descr="C:\Users\sabzi\Desktop\New folder\logo-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 y="63500"/>
            <a:ext cx="1702756"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7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570"/>
            <a:ext cx="6938678" cy="111343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lnSpc>
                <a:spcPct val="100000"/>
              </a:lnSpc>
            </a:pPr>
            <a:r>
              <a:rPr lang="fa-IR" sz="2400" dirty="0">
                <a:solidFill>
                  <a:schemeClr val="accent2">
                    <a:lumMod val="75000"/>
                  </a:schemeClr>
                </a:solidFill>
                <a:cs typeface="B Titr" panose="00000700000000000000" pitchFamily="2" charset="-78"/>
              </a:rPr>
              <a:t>تولید ناخالص داخلی سرانه و مقایسه با روند رشد ۵.۳ درصدی: کاهش رشد سرانه و کاهش منابع </a:t>
            </a:r>
            <a:r>
              <a:rPr lang="fa-IR" sz="2400" dirty="0" err="1">
                <a:solidFill>
                  <a:schemeClr val="accent2">
                    <a:lumMod val="75000"/>
                  </a:schemeClr>
                </a:solidFill>
                <a:cs typeface="B Titr" panose="00000700000000000000" pitchFamily="2" charset="-78"/>
              </a:rPr>
              <a:t>دردسترس</a:t>
            </a:r>
            <a:r>
              <a:rPr lang="fa-IR" sz="2400" dirty="0">
                <a:solidFill>
                  <a:schemeClr val="accent2">
                    <a:lumMod val="75000"/>
                  </a:schemeClr>
                </a:solidFill>
                <a:cs typeface="B Titr" panose="00000700000000000000" pitchFamily="2" charset="-78"/>
              </a:rPr>
              <a:t> برای </a:t>
            </a:r>
            <a:r>
              <a:rPr lang="fa-IR" sz="2400" dirty="0" err="1">
                <a:solidFill>
                  <a:schemeClr val="accent2">
                    <a:lumMod val="75000"/>
                  </a:schemeClr>
                </a:solidFill>
                <a:cs typeface="B Titr" panose="00000700000000000000" pitchFamily="2" charset="-78"/>
              </a:rPr>
              <a:t>سرمایه‌گذاری</a:t>
            </a:r>
            <a:endParaRPr lang="en-US" sz="2400" dirty="0">
              <a:solidFill>
                <a:schemeClr val="accent2">
                  <a:lumMod val="75000"/>
                </a:schemeClr>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466395"/>
              </p:ext>
            </p:extLst>
          </p:nvPr>
        </p:nvGraphicFramePr>
        <p:xfrm>
          <a:off x="178126" y="2209800"/>
          <a:ext cx="6803942" cy="393918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H="1">
            <a:off x="6816577" y="3262219"/>
            <a:ext cx="5092" cy="146862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7162800" y="2054549"/>
            <a:ext cx="1490869" cy="17109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200" dirty="0">
                <a:cs typeface="B Titr" panose="00000700000000000000" pitchFamily="2" charset="-78"/>
              </a:rPr>
              <a:t>اگر درآمد سرانه از سال ۱۳۸۷ مطابق با روند قبلی و با نرخ ۵.۳ درصدی رشد می‌کرد در این‌صورت درآمد سرانه در سال ۱۳۹۵، ۱.۶ برابر میزان فعلی می‌بود</a:t>
            </a:r>
            <a:endParaRPr lang="en-US" sz="1200" dirty="0">
              <a:cs typeface="B Titr" panose="00000700000000000000" pitchFamily="2" charset="-78"/>
            </a:endParaRPr>
          </a:p>
        </p:txBody>
      </p:sp>
      <p:sp>
        <p:nvSpPr>
          <p:cNvPr id="8" name="Rounded Rectangular Callout 7"/>
          <p:cNvSpPr/>
          <p:nvPr/>
        </p:nvSpPr>
        <p:spPr>
          <a:xfrm>
            <a:off x="5336932" y="2815562"/>
            <a:ext cx="1459523" cy="352537"/>
          </a:xfrm>
          <a:prstGeom prst="wedgeRoundRectCallout">
            <a:avLst>
              <a:gd name="adj1" fmla="val 62902"/>
              <a:gd name="adj2" fmla="val 27581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050" dirty="0">
                <a:cs typeface="B Titr" panose="00000700000000000000" pitchFamily="2" charset="-78"/>
              </a:rPr>
              <a:t>شکاف ۶۰ درصدی درآمدی</a:t>
            </a:r>
            <a:endParaRPr lang="en-US" sz="1050" dirty="0">
              <a:cs typeface="B Titr" panose="00000700000000000000" pitchFamily="2" charset="-78"/>
            </a:endParaRPr>
          </a:p>
        </p:txBody>
      </p:sp>
      <p:sp>
        <p:nvSpPr>
          <p:cNvPr id="9" name="Rounded Rectangular Callout 8"/>
          <p:cNvSpPr/>
          <p:nvPr/>
        </p:nvSpPr>
        <p:spPr>
          <a:xfrm>
            <a:off x="2342559" y="3061864"/>
            <a:ext cx="1553277" cy="489538"/>
          </a:xfrm>
          <a:prstGeom prst="wedgeRoundRectCallout">
            <a:avLst>
              <a:gd name="adj1" fmla="val 111718"/>
              <a:gd name="adj2" fmla="val 167836"/>
              <a:gd name="adj3" fmla="val 16667"/>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900" dirty="0">
                <a:cs typeface="B Titr" panose="00000700000000000000" pitchFamily="2" charset="-78"/>
              </a:rPr>
              <a:t>رشد درآمد سرانه مطابق با روند سالهای ۱۳۸۰-۱۳۸۶</a:t>
            </a:r>
          </a:p>
        </p:txBody>
      </p:sp>
      <p:sp>
        <p:nvSpPr>
          <p:cNvPr id="10" name="Rounded Rectangle 9"/>
          <p:cNvSpPr/>
          <p:nvPr/>
        </p:nvSpPr>
        <p:spPr>
          <a:xfrm>
            <a:off x="7162800" y="3995627"/>
            <a:ext cx="1490869" cy="17109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200" dirty="0">
                <a:cs typeface="B Titr" panose="00000700000000000000" pitchFamily="2" charset="-78"/>
              </a:rPr>
              <a:t>شکاف درآمدی ایجاد شده طی دهسال منتهی به سال 1395، مجموع منابع در دسترس اقتصاد برای </a:t>
            </a:r>
            <a:r>
              <a:rPr lang="fa-IR" sz="1200" dirty="0" err="1">
                <a:cs typeface="B Titr" panose="00000700000000000000" pitchFamily="2" charset="-78"/>
              </a:rPr>
              <a:t>سرمایه‌گذاری</a:t>
            </a:r>
            <a:r>
              <a:rPr lang="fa-IR" sz="1200" dirty="0">
                <a:cs typeface="B Titr" panose="00000700000000000000" pitchFamily="2" charset="-78"/>
              </a:rPr>
              <a:t> را نسبت به دوره پیش از آن کاهش داده است</a:t>
            </a:r>
            <a:endParaRPr lang="en-US" sz="1200" dirty="0">
              <a:cs typeface="B Titr" panose="00000700000000000000" pitchFamily="2" charset="-78"/>
            </a:endParaRPr>
          </a:p>
        </p:txBody>
      </p:sp>
      <p:sp>
        <p:nvSpPr>
          <p:cNvPr id="11"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10</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6541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210300" cy="68580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954" dirty="0">
                <a:solidFill>
                  <a:srgbClr val="7030A0"/>
                </a:solidFill>
                <a:cs typeface="B Titr" panose="00000700000000000000" pitchFamily="2" charset="-78"/>
              </a:rPr>
              <a:t>نسبت سرمایه‌گذاری به موجودی سرمایه</a:t>
            </a:r>
            <a:endParaRPr lang="en-US" sz="2954" dirty="0">
              <a:solidFill>
                <a:srgbClr val="7030A0"/>
              </a:solidFill>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628652" y="1948961"/>
          <a:ext cx="6189612" cy="401662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7037499" y="2243571"/>
            <a:ext cx="1768273" cy="1711593"/>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62" dirty="0">
                <a:cs typeface="B Titr" panose="00000700000000000000" pitchFamily="2" charset="-78"/>
              </a:rPr>
              <a:t>با کاهش نسبت سرمایه‌گذاری به تولید ناخالص داخلی آهنگ انباشت سرمایه کند شده است</a:t>
            </a:r>
          </a:p>
        </p:txBody>
      </p:sp>
      <p:sp>
        <p:nvSpPr>
          <p:cNvPr id="6" name="Rounded Rectangle 5"/>
          <p:cNvSpPr/>
          <p:nvPr/>
        </p:nvSpPr>
        <p:spPr>
          <a:xfrm>
            <a:off x="7037499" y="4115132"/>
            <a:ext cx="1768274" cy="1781120"/>
          </a:xfrm>
          <a:prstGeom prst="roundRect">
            <a:avLst>
              <a:gd name="adj" fmla="val 15599"/>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477" dirty="0">
                <a:cs typeface="B Titr" panose="00000700000000000000" pitchFamily="2" charset="-78"/>
              </a:rPr>
              <a:t>با ادامه کاهش در نسبت سرمایه‌گذاری به موجودی سرمایه و رسیدن آن به آستانه نرخ استهلاک سرمایه، موجودی سرمایه نیز کاهش خواهد یافت</a:t>
            </a:r>
          </a:p>
        </p:txBody>
      </p:sp>
      <p:sp>
        <p:nvSpPr>
          <p:cNvPr id="7" name="Rounded Rectangular Callout 6"/>
          <p:cNvSpPr/>
          <p:nvPr/>
        </p:nvSpPr>
        <p:spPr>
          <a:xfrm>
            <a:off x="1655238" y="3992840"/>
            <a:ext cx="2295618" cy="666627"/>
          </a:xfrm>
          <a:prstGeom prst="wedgeRoundRectCallout">
            <a:avLst>
              <a:gd name="adj1" fmla="val 35840"/>
              <a:gd name="adj2" fmla="val -216998"/>
              <a:gd name="adj3" fmla="val 16667"/>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ct val="150000"/>
              </a:lnSpc>
            </a:pPr>
            <a:r>
              <a:rPr lang="fa-IR" sz="1108" dirty="0">
                <a:cs typeface="B Titr" panose="00000700000000000000" pitchFamily="2" charset="-78"/>
              </a:rPr>
              <a:t>آغاز روند نزولی نسبت سرمایه‌گذاری به موجودی سرمایه از سال ۱۳۸۷</a:t>
            </a:r>
          </a:p>
        </p:txBody>
      </p:sp>
      <p:sp>
        <p:nvSpPr>
          <p:cNvPr id="8"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11</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3673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طرف عرضه و تقاضا</a:t>
            </a:r>
            <a:endParaRPr lang="en-US"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8773366"/>
              </p:ext>
            </p:extLst>
          </p:nvPr>
        </p:nvGraphicFramePr>
        <p:xfrm>
          <a:off x="152401" y="1984375"/>
          <a:ext cx="64008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5486401" y="6524625"/>
            <a:ext cx="2133600" cy="244475"/>
          </a:xfrm>
        </p:spPr>
        <p:txBody>
          <a:bodyPr/>
          <a:lstStyle/>
          <a:p>
            <a:pPr>
              <a:defRPr/>
            </a:pPr>
            <a:fld id="{83A1594A-FFBB-4D4C-9102-B83135140D26}" type="slidenum">
              <a:rPr lang="en-US" smtClean="0"/>
              <a:pPr>
                <a:defRPr/>
              </a:pPr>
              <a:t>12</a:t>
            </a:fld>
            <a:endParaRPr lang="en-US" dirty="0"/>
          </a:p>
        </p:txBody>
      </p:sp>
      <p:sp>
        <p:nvSpPr>
          <p:cNvPr id="6" name="TextBox 5"/>
          <p:cNvSpPr txBox="1"/>
          <p:nvPr/>
        </p:nvSpPr>
        <p:spPr>
          <a:xfrm rot="308527">
            <a:off x="5724195" y="5789328"/>
            <a:ext cx="1600200" cy="276999"/>
          </a:xfrm>
          <a:prstGeom prst="rect">
            <a:avLst/>
          </a:prstGeom>
          <a:noFill/>
        </p:spPr>
        <p:txBody>
          <a:bodyPr wrap="square" rtlCol="0">
            <a:spAutoFit/>
          </a:bodyPr>
          <a:lstStyle/>
          <a:p>
            <a:pPr algn="ctr"/>
            <a:r>
              <a:rPr lang="fa-IR" sz="1200" dirty="0" smtClean="0">
                <a:solidFill>
                  <a:srgbClr val="FF0000"/>
                </a:solidFill>
                <a:latin typeface="Calibri" panose="020F0502020204030204" pitchFamily="34" charset="0"/>
                <a:cs typeface="B Titr" panose="00000700000000000000" pitchFamily="2" charset="-78"/>
              </a:rPr>
              <a:t>بیش از 90 درصد</a:t>
            </a:r>
            <a:endParaRPr lang="en-US" sz="1200" dirty="0">
              <a:solidFill>
                <a:srgbClr val="FF0000"/>
              </a:solidFill>
              <a:latin typeface="Calibri" panose="020F0502020204030204" pitchFamily="34" charset="0"/>
              <a:cs typeface="B Titr" panose="00000700000000000000" pitchFamily="2" charset="-78"/>
            </a:endParaRPr>
          </a:p>
        </p:txBody>
      </p:sp>
      <p:sp>
        <p:nvSpPr>
          <p:cNvPr id="7" name="TextBox 6"/>
          <p:cNvSpPr txBox="1"/>
          <p:nvPr/>
        </p:nvSpPr>
        <p:spPr>
          <a:xfrm rot="308527">
            <a:off x="5721441" y="5179728"/>
            <a:ext cx="1600200" cy="276999"/>
          </a:xfrm>
          <a:prstGeom prst="rect">
            <a:avLst/>
          </a:prstGeom>
          <a:noFill/>
        </p:spPr>
        <p:txBody>
          <a:bodyPr wrap="square" rtlCol="0">
            <a:spAutoFit/>
          </a:bodyPr>
          <a:lstStyle/>
          <a:p>
            <a:r>
              <a:rPr lang="fa-IR" sz="1200" dirty="0" smtClean="0">
                <a:solidFill>
                  <a:srgbClr val="FF0000"/>
                </a:solidFill>
                <a:latin typeface="Calibri" panose="020F0502020204030204" pitchFamily="34" charset="0"/>
                <a:cs typeface="B Titr" panose="00000700000000000000" pitchFamily="2" charset="-78"/>
              </a:rPr>
              <a:t>رشد بیش از 150 درصد</a:t>
            </a:r>
            <a:endParaRPr lang="en-US" sz="1200" dirty="0">
              <a:solidFill>
                <a:srgbClr val="FF0000"/>
              </a:solidFill>
              <a:latin typeface="Calibri" panose="020F0502020204030204" pitchFamily="34" charset="0"/>
              <a:cs typeface="B Titr" panose="00000700000000000000" pitchFamily="2" charset="-78"/>
            </a:endParaRPr>
          </a:p>
        </p:txBody>
      </p:sp>
      <p:sp>
        <p:nvSpPr>
          <p:cNvPr id="8" name="TextBox 7"/>
          <p:cNvSpPr txBox="1"/>
          <p:nvPr/>
        </p:nvSpPr>
        <p:spPr>
          <a:xfrm rot="308527">
            <a:off x="5647995" y="4531823"/>
            <a:ext cx="1600200" cy="276999"/>
          </a:xfrm>
          <a:prstGeom prst="rect">
            <a:avLst/>
          </a:prstGeom>
          <a:noFill/>
        </p:spPr>
        <p:txBody>
          <a:bodyPr wrap="square" rtlCol="0">
            <a:spAutoFit/>
          </a:bodyPr>
          <a:lstStyle/>
          <a:p>
            <a:r>
              <a:rPr lang="fa-IR" sz="1200" dirty="0" smtClean="0">
                <a:solidFill>
                  <a:srgbClr val="FF0000"/>
                </a:solidFill>
                <a:latin typeface="Calibri" panose="020F0502020204030204" pitchFamily="34" charset="0"/>
                <a:cs typeface="B Titr" panose="00000700000000000000" pitchFamily="2" charset="-78"/>
              </a:rPr>
              <a:t>رشد بیش از 100 درصد</a:t>
            </a:r>
            <a:endParaRPr lang="en-US" sz="1200" dirty="0">
              <a:solidFill>
                <a:srgbClr val="FF0000"/>
              </a:solidFill>
              <a:latin typeface="Calibri" panose="020F0502020204030204" pitchFamily="34" charset="0"/>
              <a:cs typeface="B Titr" panose="00000700000000000000" pitchFamily="2" charset="-78"/>
            </a:endParaRPr>
          </a:p>
        </p:txBody>
      </p:sp>
      <p:sp>
        <p:nvSpPr>
          <p:cNvPr id="9" name="TextBox 8"/>
          <p:cNvSpPr txBox="1"/>
          <p:nvPr/>
        </p:nvSpPr>
        <p:spPr>
          <a:xfrm rot="308527">
            <a:off x="5722350" y="3963309"/>
            <a:ext cx="2517048" cy="276999"/>
          </a:xfrm>
          <a:prstGeom prst="rect">
            <a:avLst/>
          </a:prstGeom>
          <a:noFill/>
        </p:spPr>
        <p:txBody>
          <a:bodyPr wrap="square" rtlCol="0">
            <a:spAutoFit/>
          </a:bodyPr>
          <a:lstStyle/>
          <a:p>
            <a:r>
              <a:rPr lang="fa-IR" sz="1200" dirty="0" smtClean="0">
                <a:solidFill>
                  <a:srgbClr val="FF0000"/>
                </a:solidFill>
                <a:latin typeface="Calibri" panose="020F0502020204030204" pitchFamily="34" charset="0"/>
                <a:cs typeface="B Titr" panose="00000700000000000000" pitchFamily="2" charset="-78"/>
              </a:rPr>
              <a:t>برابری تقریبی کسری‌ها و ذخیره‌ی قانونی</a:t>
            </a:r>
            <a:endParaRPr lang="en-US" sz="1200" dirty="0">
              <a:solidFill>
                <a:srgbClr val="FF0000"/>
              </a:solidFill>
              <a:latin typeface="Calibri" panose="020F0502020204030204" pitchFamily="34" charset="0"/>
              <a:cs typeface="B Titr" panose="00000700000000000000" pitchFamily="2" charset="-78"/>
            </a:endParaRPr>
          </a:p>
        </p:txBody>
      </p:sp>
      <p:sp>
        <p:nvSpPr>
          <p:cNvPr id="15" name="TextBox 14"/>
          <p:cNvSpPr txBox="1"/>
          <p:nvPr/>
        </p:nvSpPr>
        <p:spPr>
          <a:xfrm rot="661924">
            <a:off x="26957" y="4703256"/>
            <a:ext cx="1600200" cy="276999"/>
          </a:xfrm>
          <a:prstGeom prst="rect">
            <a:avLst/>
          </a:prstGeom>
          <a:noFill/>
        </p:spPr>
        <p:txBody>
          <a:bodyPr wrap="square" rtlCol="0">
            <a:spAutoFit/>
          </a:bodyPr>
          <a:lstStyle/>
          <a:p>
            <a:pPr algn="ctr"/>
            <a:r>
              <a:rPr lang="fa-IR" sz="1200" dirty="0" smtClean="0">
                <a:solidFill>
                  <a:srgbClr val="2EC02E"/>
                </a:solidFill>
                <a:latin typeface="Calibri" panose="020F0502020204030204" pitchFamily="34" charset="0"/>
                <a:cs typeface="B Titr" panose="00000700000000000000" pitchFamily="2" charset="-78"/>
              </a:rPr>
              <a:t>کمتر از 10 درصد</a:t>
            </a:r>
            <a:endParaRPr lang="en-US" sz="1200" dirty="0">
              <a:solidFill>
                <a:srgbClr val="2EC02E"/>
              </a:solidFill>
              <a:latin typeface="Calibri" panose="020F0502020204030204" pitchFamily="34" charset="0"/>
              <a:cs typeface="B Titr" panose="00000700000000000000" pitchFamily="2" charset="-78"/>
            </a:endParaRPr>
          </a:p>
        </p:txBody>
      </p:sp>
      <p:graphicFrame>
        <p:nvGraphicFramePr>
          <p:cNvPr id="17" name="Diagram 16"/>
          <p:cNvGraphicFramePr/>
          <p:nvPr>
            <p:extLst/>
          </p:nvPr>
        </p:nvGraphicFramePr>
        <p:xfrm>
          <a:off x="5428590" y="1226369"/>
          <a:ext cx="3944010" cy="2585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Diagram group"/>
          <p:cNvGrpSpPr/>
          <p:nvPr/>
        </p:nvGrpSpPr>
        <p:grpSpPr>
          <a:xfrm>
            <a:off x="1447800" y="4150617"/>
            <a:ext cx="1795616" cy="620106"/>
            <a:chOff x="1046085" y="3198112"/>
            <a:chExt cx="1795616" cy="62010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isometricOffAxis2Left" zoom="95000"/>
            <a:lightRig rig="flat" dir="t"/>
          </a:scene3d>
        </p:grpSpPr>
        <p:grpSp>
          <p:nvGrpSpPr>
            <p:cNvPr id="12" name="Group 11"/>
            <p:cNvGrpSpPr/>
            <p:nvPr/>
          </p:nvGrpSpPr>
          <p:grpSpPr>
            <a:xfrm>
              <a:off x="1046085" y="3198112"/>
              <a:ext cx="1795616" cy="620106"/>
              <a:chOff x="1046085" y="3198112"/>
              <a:chExt cx="1795616" cy="620106"/>
            </a:xfrm>
            <a:grpFill/>
          </p:grpSpPr>
          <p:sp>
            <p:nvSpPr>
              <p:cNvPr id="13" name="Rounded Rectangle 12"/>
              <p:cNvSpPr/>
              <p:nvPr/>
            </p:nvSpPr>
            <p:spPr>
              <a:xfrm rot="240000">
                <a:off x="1046085" y="3198112"/>
                <a:ext cx="1795616" cy="620106"/>
              </a:xfrm>
              <a:prstGeom prst="roundRect">
                <a:avLst/>
              </a:prstGeom>
              <a:grpFill/>
              <a:ln>
                <a:noFill/>
                <a:prstDash val="lgDashDot"/>
              </a:ln>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ounded Rectangle 4"/>
              <p:cNvSpPr txBox="1"/>
              <p:nvPr/>
            </p:nvSpPr>
            <p:spPr>
              <a:xfrm rot="240000">
                <a:off x="1076356" y="3228383"/>
                <a:ext cx="1735074" cy="559564"/>
              </a:xfrm>
              <a:prstGeom prst="rect">
                <a:avLst/>
              </a:prstGeom>
              <a:grpFill/>
              <a:ln>
                <a:noFill/>
                <a:prstDash val="lgDashDot"/>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latin typeface="Calibri" panose="020F0502020204030204" pitchFamily="34" charset="0"/>
                    <a:cs typeface="Calibri" panose="020F0502020204030204" pitchFamily="34" charset="0"/>
                  </a:rPr>
                  <a:t>کاهش قیمت نفت</a:t>
                </a:r>
                <a:endParaRPr lang="en-US" sz="1500" kern="1200" dirty="0">
                  <a:solidFill>
                    <a:schemeClr val="tx1"/>
                  </a:solidFill>
                  <a:latin typeface="Calibri" panose="020F0502020204030204" pitchFamily="34" charset="0"/>
                  <a:cs typeface="Calibri" panose="020F0502020204030204" pitchFamily="34" charset="0"/>
                </a:endParaRPr>
              </a:p>
            </p:txBody>
          </p:sp>
        </p:grpSp>
      </p:grpSp>
      <p:sp>
        <p:nvSpPr>
          <p:cNvPr id="16" name="TextBox 15"/>
          <p:cNvSpPr txBox="1"/>
          <p:nvPr/>
        </p:nvSpPr>
        <p:spPr>
          <a:xfrm rot="661924">
            <a:off x="74985" y="3978038"/>
            <a:ext cx="1600200" cy="276999"/>
          </a:xfrm>
          <a:prstGeom prst="rect">
            <a:avLst/>
          </a:prstGeom>
          <a:noFill/>
        </p:spPr>
        <p:txBody>
          <a:bodyPr wrap="square" rtlCol="0">
            <a:spAutoFit/>
          </a:bodyPr>
          <a:lstStyle/>
          <a:p>
            <a:pPr algn="ctr"/>
            <a:r>
              <a:rPr lang="fa-IR" sz="1200" dirty="0" smtClean="0">
                <a:solidFill>
                  <a:srgbClr val="2EC02E"/>
                </a:solidFill>
                <a:latin typeface="Calibri" panose="020F0502020204030204" pitchFamily="34" charset="0"/>
                <a:cs typeface="B Titr" panose="00000700000000000000" pitchFamily="2" charset="-78"/>
              </a:rPr>
              <a:t>حدود 50 درصد</a:t>
            </a:r>
            <a:endParaRPr lang="en-US" sz="1200" dirty="0">
              <a:solidFill>
                <a:srgbClr val="2EC02E"/>
              </a:solidFill>
              <a:latin typeface="Calibri" panose="020F0502020204030204" pitchFamily="34" charset="0"/>
              <a:cs typeface="B Titr" panose="00000700000000000000" pitchFamily="2" charset="-78"/>
            </a:endParaRPr>
          </a:p>
        </p:txBody>
      </p:sp>
      <p:grpSp>
        <p:nvGrpSpPr>
          <p:cNvPr id="18" name="Diagram group"/>
          <p:cNvGrpSpPr/>
          <p:nvPr/>
        </p:nvGrpSpPr>
        <p:grpSpPr>
          <a:xfrm>
            <a:off x="1524000" y="3370313"/>
            <a:ext cx="1795616" cy="620106"/>
            <a:chOff x="1046085" y="3198112"/>
            <a:chExt cx="1795616" cy="62010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isometricOffAxis2Left" zoom="95000"/>
            <a:lightRig rig="flat" dir="t"/>
          </a:scene3d>
        </p:grpSpPr>
        <p:grpSp>
          <p:nvGrpSpPr>
            <p:cNvPr id="19" name="Group 18"/>
            <p:cNvGrpSpPr/>
            <p:nvPr/>
          </p:nvGrpSpPr>
          <p:grpSpPr>
            <a:xfrm>
              <a:off x="1046085" y="3198112"/>
              <a:ext cx="1795616" cy="620106"/>
              <a:chOff x="1046085" y="3198112"/>
              <a:chExt cx="1795616" cy="620106"/>
            </a:xfrm>
            <a:grpFill/>
          </p:grpSpPr>
          <p:sp>
            <p:nvSpPr>
              <p:cNvPr id="20" name="Rounded Rectangle 19"/>
              <p:cNvSpPr/>
              <p:nvPr/>
            </p:nvSpPr>
            <p:spPr>
              <a:xfrm rot="240000">
                <a:off x="1046085" y="3198112"/>
                <a:ext cx="1795616" cy="620106"/>
              </a:xfrm>
              <a:prstGeom prst="roundRect">
                <a:avLst/>
              </a:prstGeom>
              <a:grpFill/>
              <a:ln>
                <a:noFill/>
                <a:prstDash val="lgDashDot"/>
              </a:ln>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Rounded Rectangle 4"/>
              <p:cNvSpPr txBox="1"/>
              <p:nvPr/>
            </p:nvSpPr>
            <p:spPr>
              <a:xfrm rot="240000">
                <a:off x="1076356" y="3228383"/>
                <a:ext cx="1735074" cy="559564"/>
              </a:xfrm>
              <a:prstGeom prst="rect">
                <a:avLst/>
              </a:prstGeom>
              <a:grpFill/>
              <a:ln>
                <a:noFill/>
                <a:prstDash val="lgDashDot"/>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a-IR" sz="1500" dirty="0" smtClean="0">
                    <a:solidFill>
                      <a:schemeClr val="tx1"/>
                    </a:solidFill>
                    <a:latin typeface="Calibri" panose="020F0502020204030204" pitchFamily="34" charset="0"/>
                    <a:cs typeface="Calibri" panose="020F0502020204030204" pitchFamily="34" charset="0"/>
                  </a:rPr>
                  <a:t>دسترسی محدود به نظام پولی بین‌المللی</a:t>
                </a:r>
                <a:endParaRPr lang="en-US" sz="1500" kern="1200" dirty="0">
                  <a:solidFill>
                    <a:schemeClr val="tx1"/>
                  </a:solidFill>
                  <a:latin typeface="Calibri" panose="020F0502020204030204" pitchFamily="34" charset="0"/>
                  <a:cs typeface="Calibri" panose="020F0502020204030204" pitchFamily="34" charset="0"/>
                </a:endParaRPr>
              </a:p>
            </p:txBody>
          </p:sp>
        </p:grpSp>
      </p:grpSp>
      <p:sp>
        <p:nvSpPr>
          <p:cNvPr id="22" name="TextBox 21"/>
          <p:cNvSpPr txBox="1"/>
          <p:nvPr/>
        </p:nvSpPr>
        <p:spPr>
          <a:xfrm rot="661924">
            <a:off x="164119" y="3250630"/>
            <a:ext cx="1600200" cy="276999"/>
          </a:xfrm>
          <a:prstGeom prst="rect">
            <a:avLst/>
          </a:prstGeom>
          <a:noFill/>
        </p:spPr>
        <p:txBody>
          <a:bodyPr wrap="square" rtlCol="0">
            <a:spAutoFit/>
          </a:bodyPr>
          <a:lstStyle/>
          <a:p>
            <a:pPr algn="ctr"/>
            <a:r>
              <a:rPr lang="fa-IR" sz="1200" dirty="0" smtClean="0">
                <a:solidFill>
                  <a:srgbClr val="2EC02E"/>
                </a:solidFill>
                <a:latin typeface="Calibri" panose="020F0502020204030204" pitchFamily="34" charset="0"/>
                <a:cs typeface="B Titr" panose="00000700000000000000" pitchFamily="2" charset="-78"/>
              </a:rPr>
              <a:t>تحریم‌های پسابرجام</a:t>
            </a:r>
            <a:endParaRPr lang="en-US" sz="1200" dirty="0">
              <a:solidFill>
                <a:srgbClr val="2EC02E"/>
              </a:solidFill>
              <a:latin typeface="Calibri" panose="020F0502020204030204" pitchFamily="34" charset="0"/>
              <a:cs typeface="B Titr" panose="00000700000000000000" pitchFamily="2" charset="-78"/>
            </a:endParaRPr>
          </a:p>
        </p:txBody>
      </p:sp>
      <p:sp>
        <p:nvSpPr>
          <p:cNvPr id="23"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12</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465443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cs typeface="B Titr" panose="00000700000000000000" pitchFamily="2" charset="-78"/>
              </a:rPr>
              <a:t>تحریم‌های تشدیدشده و تمدیدشده</a:t>
            </a:r>
            <a:endParaRPr lang="en-US" dirty="0">
              <a:solidFill>
                <a:schemeClr val="accent2">
                  <a:lumMod val="75000"/>
                </a:schemeClr>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9770036"/>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13</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670027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Titr" panose="00000700000000000000" pitchFamily="2" charset="-78"/>
              </a:rPr>
              <a:t>نگرانی‌ها از افزایش نرخ تورم</a:t>
            </a:r>
            <a:endParaRPr lang="en-US" sz="32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14</a:t>
            </a:fld>
            <a:endParaRPr lang="en-US" dirty="0"/>
          </a:p>
        </p:txBody>
      </p:sp>
      <p:sp>
        <p:nvSpPr>
          <p:cNvPr id="5" name="Oval 4"/>
          <p:cNvSpPr/>
          <p:nvPr/>
        </p:nvSpPr>
        <p:spPr>
          <a:xfrm>
            <a:off x="1371600" y="1524000"/>
            <a:ext cx="23622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atin typeface="Calibri" panose="020F0502020204030204" pitchFamily="34" charset="0"/>
                <a:cs typeface="B Zar" panose="00000400000000000000" pitchFamily="2" charset="-78"/>
              </a:rPr>
              <a:t>افزایش بی‌سابقه‌ی حجم نقدینگی</a:t>
            </a:r>
            <a:endParaRPr lang="en-US" dirty="0">
              <a:latin typeface="Calibri" panose="020F0502020204030204" pitchFamily="34" charset="0"/>
              <a:cs typeface="B Zar" panose="00000400000000000000" pitchFamily="2" charset="-78"/>
            </a:endParaRPr>
          </a:p>
        </p:txBody>
      </p:sp>
      <p:sp>
        <p:nvSpPr>
          <p:cNvPr id="6" name="Oval 5"/>
          <p:cNvSpPr/>
          <p:nvPr/>
        </p:nvSpPr>
        <p:spPr>
          <a:xfrm>
            <a:off x="5257800" y="1527672"/>
            <a:ext cx="23622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atin typeface="Calibri" panose="020F0502020204030204" pitchFamily="34" charset="0"/>
                <a:cs typeface="B Zar" panose="00000400000000000000" pitchFamily="2" charset="-78"/>
              </a:rPr>
              <a:t>فشارهای فزاینده‌ی نرخ ارز</a:t>
            </a:r>
            <a:endParaRPr lang="en-US" dirty="0">
              <a:latin typeface="Calibri" panose="020F0502020204030204" pitchFamily="34" charset="0"/>
              <a:cs typeface="B Zar" panose="00000400000000000000" pitchFamily="2" charset="-78"/>
            </a:endParaRPr>
          </a:p>
        </p:txBody>
      </p:sp>
      <p:sp>
        <p:nvSpPr>
          <p:cNvPr id="7" name="Rounded Rectangle 6"/>
          <p:cNvSpPr/>
          <p:nvPr/>
        </p:nvSpPr>
        <p:spPr>
          <a:xfrm>
            <a:off x="3543300" y="3349376"/>
            <a:ext cx="205740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800" b="1" dirty="0" smtClean="0">
                <a:solidFill>
                  <a:srgbClr val="FF0000"/>
                </a:solidFill>
                <a:latin typeface="Calibri" panose="020F0502020204030204" pitchFamily="34" charset="0"/>
                <a:cs typeface="B Zar" panose="00000400000000000000" pitchFamily="2" charset="-78"/>
              </a:rPr>
              <a:t>نرخ تورم</a:t>
            </a:r>
            <a:endParaRPr lang="en-US" sz="2800" b="1" dirty="0">
              <a:solidFill>
                <a:srgbClr val="FF0000"/>
              </a:solidFill>
              <a:latin typeface="Calibri" panose="020F0502020204030204" pitchFamily="34" charset="0"/>
              <a:cs typeface="B Zar" panose="00000400000000000000" pitchFamily="2" charset="-78"/>
            </a:endParaRPr>
          </a:p>
        </p:txBody>
      </p:sp>
      <p:sp>
        <p:nvSpPr>
          <p:cNvPr id="8" name="Oval 7"/>
          <p:cNvSpPr/>
          <p:nvPr/>
        </p:nvSpPr>
        <p:spPr>
          <a:xfrm>
            <a:off x="3276600" y="5041067"/>
            <a:ext cx="2590800" cy="12954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dirty="0" smtClean="0">
                <a:latin typeface="Calibri" panose="020F0502020204030204" pitchFamily="34" charset="0"/>
                <a:cs typeface="B Zar" panose="00000400000000000000" pitchFamily="2" charset="-78"/>
              </a:rPr>
              <a:t>کسری بودجه‌ی قابل‌ملاحظه‌ی دولت</a:t>
            </a:r>
            <a:endParaRPr lang="en-US" dirty="0">
              <a:latin typeface="Calibri" panose="020F0502020204030204" pitchFamily="34" charset="0"/>
              <a:cs typeface="B Zar" panose="00000400000000000000" pitchFamily="2" charset="-78"/>
            </a:endParaRPr>
          </a:p>
        </p:txBody>
      </p:sp>
      <p:cxnSp>
        <p:nvCxnSpPr>
          <p:cNvPr id="10" name="Straight Arrow Connector 9"/>
          <p:cNvCxnSpPr>
            <a:stCxn id="5" idx="4"/>
            <a:endCxn id="7" idx="1"/>
          </p:cNvCxnSpPr>
          <p:nvPr/>
        </p:nvCxnSpPr>
        <p:spPr>
          <a:xfrm>
            <a:off x="2552700" y="2819400"/>
            <a:ext cx="990600" cy="9490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3"/>
          </p:cNvCxnSpPr>
          <p:nvPr/>
        </p:nvCxnSpPr>
        <p:spPr>
          <a:xfrm flipH="1">
            <a:off x="5600700" y="2823072"/>
            <a:ext cx="838200" cy="9454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6" idx="2"/>
          </p:cNvCxnSpPr>
          <p:nvPr/>
        </p:nvCxnSpPr>
        <p:spPr>
          <a:xfrm>
            <a:off x="3733800" y="2171700"/>
            <a:ext cx="1524000" cy="36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0"/>
            <a:endCxn id="7" idx="2"/>
          </p:cNvCxnSpPr>
          <p:nvPr/>
        </p:nvCxnSpPr>
        <p:spPr>
          <a:xfrm flipV="1">
            <a:off x="4572000" y="4187576"/>
            <a:ext cx="0" cy="8534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5"/>
            <a:endCxn id="8" idx="6"/>
          </p:cNvCxnSpPr>
          <p:nvPr/>
        </p:nvCxnSpPr>
        <p:spPr>
          <a:xfrm flipH="1">
            <a:off x="5867400" y="2633365"/>
            <a:ext cx="1406664" cy="3055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8" idx="2"/>
          </p:cNvCxnSpPr>
          <p:nvPr/>
        </p:nvCxnSpPr>
        <p:spPr>
          <a:xfrm>
            <a:off x="1717536" y="2629693"/>
            <a:ext cx="1559064" cy="30590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14</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538461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latin typeface="IranNastaliq" panose="02020505000000020003" pitchFamily="18" charset="0"/>
                <a:cs typeface="IranNastaliq" panose="02020505000000020003" pitchFamily="18" charset="0"/>
              </a:rPr>
              <a:t>شهـر چه باید بکند؟</a:t>
            </a:r>
            <a:endParaRPr lang="en-US" dirty="0">
              <a:latin typeface="IranNastaliq" panose="02020505000000020003" pitchFamily="18" charset="0"/>
              <a:cs typeface="IranNastaliq" panose="02020505000000020003" pitchFamily="18" charset="0"/>
            </a:endParaRPr>
          </a:p>
        </p:txBody>
      </p:sp>
      <p:sp>
        <p:nvSpPr>
          <p:cNvPr id="4"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15</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549392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16</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16</a:t>
            </a:fld>
            <a:endParaRPr lang="en-US" altLang="en-US" sz="1200" dirty="0">
              <a:solidFill>
                <a:schemeClr val="tx1"/>
              </a:solidFill>
              <a:latin typeface="BASAER YAGHUT" pitchFamily="2" charset="0"/>
            </a:endParaRPr>
          </a:p>
        </p:txBody>
      </p:sp>
      <p:sp>
        <p:nvSpPr>
          <p:cNvPr id="2" name="TextBox 1"/>
          <p:cNvSpPr txBox="1"/>
          <p:nvPr/>
        </p:nvSpPr>
        <p:spPr>
          <a:xfrm>
            <a:off x="1524000" y="451809"/>
            <a:ext cx="5562600" cy="584775"/>
          </a:xfrm>
          <a:prstGeom prst="rect">
            <a:avLst/>
          </a:prstGeom>
          <a:noFill/>
        </p:spPr>
        <p:txBody>
          <a:bodyPr wrap="square" rtlCol="0">
            <a:spAutoFit/>
          </a:bodyPr>
          <a:lstStyle/>
          <a:p>
            <a:pPr algn="ctr"/>
            <a:r>
              <a:rPr lang="fa-IR" sz="3200" dirty="0" smtClean="0">
                <a:solidFill>
                  <a:srgbClr val="FF0000"/>
                </a:solidFill>
                <a:cs typeface="B Titr" panose="00000700000000000000" pitchFamily="2" charset="-78"/>
              </a:rPr>
              <a:t>تبریز فردا</a:t>
            </a:r>
            <a:endParaRPr lang="en-US" sz="2400" dirty="0">
              <a:solidFill>
                <a:srgbClr val="FF0000"/>
              </a:solidFill>
              <a:cs typeface="B Titr" panose="00000700000000000000" pitchFamily="2" charset="-78"/>
            </a:endParaRPr>
          </a:p>
        </p:txBody>
      </p:sp>
      <p:sp>
        <p:nvSpPr>
          <p:cNvPr id="3" name="TextBox 2"/>
          <p:cNvSpPr txBox="1"/>
          <p:nvPr/>
        </p:nvSpPr>
        <p:spPr>
          <a:xfrm>
            <a:off x="685800" y="1448937"/>
            <a:ext cx="7629071" cy="3416320"/>
          </a:xfrm>
          <a:prstGeom prst="rect">
            <a:avLst/>
          </a:prstGeom>
          <a:noFill/>
        </p:spPr>
        <p:txBody>
          <a:bodyPr wrap="square" rtlCol="0">
            <a:spAutoFit/>
          </a:bodyPr>
          <a:lstStyle/>
          <a:p>
            <a:pPr algn="just" rtl="1">
              <a:lnSpc>
                <a:spcPct val="150000"/>
              </a:lnSpc>
            </a:pPr>
            <a:r>
              <a:rPr lang="fa-IR" sz="2400" b="1" dirty="0" smtClean="0">
                <a:solidFill>
                  <a:srgbClr val="00B050"/>
                </a:solidFill>
                <a:cs typeface="B Zar" panose="00000400000000000000" pitchFamily="2" charset="-78"/>
              </a:rPr>
              <a:t>به چشم‌انداز جدیدی از شهر تبریز نیاز داریم؛ رویای جدیدی در سر می‌پرورانیم. شهر به دانش، خلاقیت و انگیزه‌های تازه‌ای باید مجهز شود که توسعه‌ی استراتژیک مدیریت شهری ممکن شود. تبریز به دنبال شیوه‌ی توسعه‌ی استراتژیک و مشارکت دانش است تا به ارزش افزوده‌ای جهت شهروندان دست یابد و بتواند نهادها و شرکت‌های جدیدی را شکل دهد که موردنیاز مردم است.</a:t>
            </a:r>
            <a:endParaRPr lang="en-US" sz="2400" b="1" dirty="0">
              <a:solidFill>
                <a:srgbClr val="00B050"/>
              </a:solidFill>
              <a:cs typeface="B Zar" panose="00000400000000000000" pitchFamily="2" charset="-78"/>
            </a:endParaRPr>
          </a:p>
        </p:txBody>
      </p:sp>
    </p:spTree>
    <p:extLst>
      <p:ext uri="{BB962C8B-B14F-4D97-AF65-F5344CB8AC3E}">
        <p14:creationId xmlns:p14="http://schemas.microsoft.com/office/powerpoint/2010/main" val="193685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17</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17</a:t>
            </a:fld>
            <a:endParaRPr lang="en-US" altLang="en-US" sz="1200" dirty="0">
              <a:solidFill>
                <a:schemeClr val="tx1"/>
              </a:solidFill>
              <a:latin typeface="BASAER YAGHUT" pitchFamily="2" charset="0"/>
            </a:endParaRPr>
          </a:p>
        </p:txBody>
      </p:sp>
      <p:sp>
        <p:nvSpPr>
          <p:cNvPr id="8" name="Rectangle 7"/>
          <p:cNvSpPr/>
          <p:nvPr/>
        </p:nvSpPr>
        <p:spPr>
          <a:xfrm>
            <a:off x="6553200" y="1676400"/>
            <a:ext cx="1032513" cy="419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304800" y="179711"/>
            <a:ext cx="6802187" cy="1077218"/>
          </a:xfrm>
          <a:prstGeom prst="rect">
            <a:avLst/>
          </a:prstGeom>
          <a:noFill/>
        </p:spPr>
        <p:txBody>
          <a:bodyPr wrap="square" rtlCol="0">
            <a:spAutoFit/>
          </a:bodyPr>
          <a:lstStyle/>
          <a:p>
            <a:pPr algn="ctr"/>
            <a:r>
              <a:rPr lang="fa-IR" sz="3200" dirty="0" smtClean="0">
                <a:solidFill>
                  <a:srgbClr val="00B050"/>
                </a:solidFill>
                <a:cs typeface="B Titr" panose="00000700000000000000" pitchFamily="2" charset="-78"/>
              </a:rPr>
              <a:t>برنامه‌ریزی راهبردی (استراتژیک) برای شهر عملکرد اقتصادی شهر را ارتقاء می‌دهد</a:t>
            </a:r>
            <a:endParaRPr lang="en-US" sz="2400" dirty="0">
              <a:solidFill>
                <a:srgbClr val="3333FF"/>
              </a:solidFill>
              <a:cs typeface="B Titr" panose="00000700000000000000" pitchFamily="2" charset="-78"/>
            </a:endParaRPr>
          </a:p>
        </p:txBody>
      </p:sp>
      <p:sp>
        <p:nvSpPr>
          <p:cNvPr id="9" name="TextBox 8"/>
          <p:cNvSpPr txBox="1"/>
          <p:nvPr/>
        </p:nvSpPr>
        <p:spPr>
          <a:xfrm>
            <a:off x="3780324" y="2743200"/>
            <a:ext cx="4269409" cy="600164"/>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شهری مناسب زندگی</a:t>
            </a:r>
            <a:endParaRPr lang="en-US" sz="2200" b="1" dirty="0">
              <a:solidFill>
                <a:schemeClr val="accent2">
                  <a:lumMod val="50000"/>
                </a:schemeClr>
              </a:solidFill>
              <a:cs typeface="B Zar" panose="00000400000000000000" pitchFamily="2" charset="-78"/>
            </a:endParaRPr>
          </a:p>
        </p:txBody>
      </p:sp>
      <p:sp>
        <p:nvSpPr>
          <p:cNvPr id="10" name="TextBox 9"/>
          <p:cNvSpPr txBox="1"/>
          <p:nvPr/>
        </p:nvSpPr>
        <p:spPr>
          <a:xfrm>
            <a:off x="3429000" y="1816846"/>
            <a:ext cx="5166643" cy="684803"/>
          </a:xfrm>
          <a:prstGeom prst="rect">
            <a:avLst/>
          </a:prstGeom>
          <a:noFill/>
        </p:spPr>
        <p:txBody>
          <a:bodyPr wrap="square" rtlCol="0">
            <a:spAutoFit/>
          </a:bodyPr>
          <a:lstStyle/>
          <a:p>
            <a:pPr marL="87312" algn="just" rtl="1">
              <a:lnSpc>
                <a:spcPct val="150000"/>
              </a:lnSpc>
            </a:pPr>
            <a:r>
              <a:rPr lang="fa-IR" sz="2800" b="1" dirty="0" smtClean="0">
                <a:solidFill>
                  <a:srgbClr val="002060"/>
                </a:solidFill>
                <a:cs typeface="B Titr" panose="00000700000000000000" pitchFamily="2" charset="-78"/>
              </a:rPr>
              <a:t>تبریز از چهار جنبه باید پایدار باشد:</a:t>
            </a:r>
            <a:endParaRPr lang="en-US" sz="2800" b="1" dirty="0">
              <a:solidFill>
                <a:srgbClr val="002060"/>
              </a:solidFill>
              <a:cs typeface="B Titr" panose="00000700000000000000" pitchFamily="2" charset="-78"/>
            </a:endParaRPr>
          </a:p>
        </p:txBody>
      </p:sp>
      <p:sp>
        <p:nvSpPr>
          <p:cNvPr id="11" name="TextBox 10"/>
          <p:cNvSpPr txBox="1"/>
          <p:nvPr/>
        </p:nvSpPr>
        <p:spPr>
          <a:xfrm>
            <a:off x="3780324" y="3343364"/>
            <a:ext cx="4269409" cy="600164"/>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شهری رقابتی</a:t>
            </a:r>
            <a:endParaRPr lang="en-US" sz="2200" b="1" dirty="0">
              <a:solidFill>
                <a:schemeClr val="accent2">
                  <a:lumMod val="50000"/>
                </a:schemeClr>
              </a:solidFill>
              <a:cs typeface="B Zar" panose="00000400000000000000" pitchFamily="2" charset="-78"/>
            </a:endParaRPr>
          </a:p>
        </p:txBody>
      </p:sp>
      <p:sp>
        <p:nvSpPr>
          <p:cNvPr id="12" name="TextBox 11"/>
          <p:cNvSpPr txBox="1"/>
          <p:nvPr/>
        </p:nvSpPr>
        <p:spPr>
          <a:xfrm>
            <a:off x="3048000" y="3895636"/>
            <a:ext cx="5001733" cy="600164"/>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شهری با مدیریت و حکمرانی  خوب</a:t>
            </a:r>
            <a:endParaRPr lang="en-US" sz="2200" b="1" dirty="0">
              <a:solidFill>
                <a:schemeClr val="accent2">
                  <a:lumMod val="50000"/>
                </a:schemeClr>
              </a:solidFill>
              <a:cs typeface="B Zar" panose="00000400000000000000" pitchFamily="2" charset="-78"/>
            </a:endParaRPr>
          </a:p>
        </p:txBody>
      </p:sp>
      <p:sp>
        <p:nvSpPr>
          <p:cNvPr id="13" name="TextBox 12"/>
          <p:cNvSpPr txBox="1"/>
          <p:nvPr/>
        </p:nvSpPr>
        <p:spPr>
          <a:xfrm>
            <a:off x="3048000" y="4530804"/>
            <a:ext cx="5001733"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با امکانات تأمین مالی مناسب</a:t>
            </a:r>
          </a:p>
          <a:p>
            <a:pPr marL="87312" algn="just" rtl="1">
              <a:lnSpc>
                <a:spcPct val="150000"/>
              </a:lnSpc>
            </a:pPr>
            <a:r>
              <a:rPr lang="fa-IR" sz="2200" b="1" dirty="0" smtClean="0">
                <a:solidFill>
                  <a:schemeClr val="accent2">
                    <a:lumMod val="50000"/>
                  </a:schemeClr>
                </a:solidFill>
                <a:cs typeface="B Zar" panose="00000400000000000000" pitchFamily="2" charset="-78"/>
              </a:rPr>
              <a:t>       (با بانک‌هایی که توان شهر را ارتقاء دهد)</a:t>
            </a:r>
            <a:endParaRPr lang="en-US" sz="2200" b="1" dirty="0">
              <a:solidFill>
                <a:schemeClr val="accent2">
                  <a:lumMod val="50000"/>
                </a:schemeClr>
              </a:solidFill>
              <a:cs typeface="B Zar" panose="00000400000000000000" pitchFamily="2" charset="-78"/>
            </a:endParaRPr>
          </a:p>
        </p:txBody>
      </p:sp>
    </p:spTree>
    <p:extLst>
      <p:ext uri="{BB962C8B-B14F-4D97-AF65-F5344CB8AC3E}">
        <p14:creationId xmlns:p14="http://schemas.microsoft.com/office/powerpoint/2010/main" val="2603102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18</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18</a:t>
            </a:fld>
            <a:endParaRPr lang="en-US" altLang="en-US" sz="1200" dirty="0">
              <a:solidFill>
                <a:schemeClr val="tx1"/>
              </a:solidFill>
              <a:latin typeface="BASAER YAGHUT" pitchFamily="2" charset="0"/>
            </a:endParaRPr>
          </a:p>
        </p:txBody>
      </p:sp>
      <p:sp>
        <p:nvSpPr>
          <p:cNvPr id="8" name="Rectangle 7"/>
          <p:cNvSpPr/>
          <p:nvPr/>
        </p:nvSpPr>
        <p:spPr>
          <a:xfrm>
            <a:off x="6553200" y="1676400"/>
            <a:ext cx="1032513" cy="419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p:cNvSpPr txBox="1"/>
          <p:nvPr/>
        </p:nvSpPr>
        <p:spPr>
          <a:xfrm>
            <a:off x="548357" y="1536700"/>
            <a:ext cx="7643143" cy="3831818"/>
          </a:xfrm>
          <a:prstGeom prst="rect">
            <a:avLst/>
          </a:prstGeom>
          <a:noFill/>
        </p:spPr>
        <p:txBody>
          <a:bodyPr wrap="square" rtlCol="0">
            <a:spAutoFit/>
          </a:bodyPr>
          <a:lstStyle/>
          <a:p>
            <a:pPr marL="87312" algn="just" rtl="1">
              <a:lnSpc>
                <a:spcPct val="150000"/>
              </a:lnSpc>
            </a:pPr>
            <a:r>
              <a:rPr lang="fa-IR" b="1" dirty="0" smtClean="0">
                <a:solidFill>
                  <a:srgbClr val="002060"/>
                </a:solidFill>
                <a:cs typeface="B Titr" panose="00000700000000000000" pitchFamily="2" charset="-78"/>
              </a:rPr>
              <a:t>آیا شهر برنامه‌ی استراتژیک توسعه دارد؟</a:t>
            </a:r>
          </a:p>
          <a:p>
            <a:pPr marL="87312" algn="just" rtl="1">
              <a:lnSpc>
                <a:spcPct val="150000"/>
              </a:lnSpc>
            </a:pPr>
            <a:r>
              <a:rPr lang="fa-IR" b="1" dirty="0" smtClean="0">
                <a:solidFill>
                  <a:srgbClr val="002060"/>
                </a:solidFill>
                <a:cs typeface="B Titr" panose="00000700000000000000" pitchFamily="2" charset="-78"/>
              </a:rPr>
              <a:t>چه کسی مسؤول تهیه‌ی چنین برنامه‌ای است؟</a:t>
            </a:r>
          </a:p>
          <a:p>
            <a:pPr marL="87312" algn="just" rtl="1">
              <a:lnSpc>
                <a:spcPct val="150000"/>
              </a:lnSpc>
            </a:pPr>
            <a:r>
              <a:rPr lang="fa-IR" b="1" dirty="0" smtClean="0">
                <a:solidFill>
                  <a:srgbClr val="002060"/>
                </a:solidFill>
                <a:cs typeface="B Titr" panose="00000700000000000000" pitchFamily="2" charset="-78"/>
              </a:rPr>
              <a:t>چنین برنامه‌ای مسائل رقابتی شهر را هدف می‌گیرد و طراحی می‌کند که بخش خصوصی شهر با کمک بخش عمومی چه برنامه‌هایی را باید دنبال کند.</a:t>
            </a:r>
          </a:p>
          <a:p>
            <a:pPr marL="87312" algn="just" rtl="1">
              <a:lnSpc>
                <a:spcPct val="150000"/>
              </a:lnSpc>
            </a:pPr>
            <a:r>
              <a:rPr lang="fa-IR" b="1" dirty="0" smtClean="0">
                <a:solidFill>
                  <a:srgbClr val="002060"/>
                </a:solidFill>
                <a:cs typeface="B Titr" panose="00000700000000000000" pitchFamily="2" charset="-78"/>
              </a:rPr>
              <a:t>چنین برنامه‌هایی باید جامع باشد: هم شامل پروژه‌های سخت (زیرساخت‌ها) و هم شامل پروژه‌های نرم در همه‌ی بخش‌ها شود.</a:t>
            </a:r>
          </a:p>
          <a:p>
            <a:pPr marL="87312" algn="just" rtl="1">
              <a:lnSpc>
                <a:spcPct val="150000"/>
              </a:lnSpc>
            </a:pPr>
            <a:r>
              <a:rPr lang="fa-IR" b="1" dirty="0" smtClean="0">
                <a:solidFill>
                  <a:srgbClr val="002060"/>
                </a:solidFill>
                <a:cs typeface="B Titr" panose="00000700000000000000" pitchFamily="2" charset="-78"/>
              </a:rPr>
              <a:t>هدف اصلی بیشتر این برنامه‌ها ارتقای محیط فعالیت و توانمندسازی محیط (از نظر سیاست و عملیات) برای بخش خصوصی محلی است.</a:t>
            </a:r>
          </a:p>
          <a:p>
            <a:pPr marL="87312" algn="just" rtl="1">
              <a:lnSpc>
                <a:spcPct val="150000"/>
              </a:lnSpc>
            </a:pPr>
            <a:endParaRPr lang="en-US" b="1" dirty="0">
              <a:solidFill>
                <a:srgbClr val="002060"/>
              </a:solidFill>
              <a:cs typeface="B Titr" panose="00000700000000000000" pitchFamily="2" charset="-78"/>
            </a:endParaRPr>
          </a:p>
        </p:txBody>
      </p:sp>
    </p:spTree>
    <p:extLst>
      <p:ext uri="{BB962C8B-B14F-4D97-AF65-F5344CB8AC3E}">
        <p14:creationId xmlns:p14="http://schemas.microsoft.com/office/powerpoint/2010/main" val="1095173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19</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rgbClr val="C00000"/>
                </a:solidFill>
                <a:latin typeface="BASAER YAGHUT" pitchFamily="2" charset="0"/>
              </a:rPr>
              <a:pPr algn="r" eaLnBrk="1" hangingPunct="1">
                <a:spcBef>
                  <a:spcPct val="0"/>
                </a:spcBef>
                <a:buFontTx/>
                <a:buNone/>
              </a:pPr>
              <a:t>19</a:t>
            </a:fld>
            <a:endParaRPr lang="en-US" altLang="en-US" sz="1200" dirty="0">
              <a:solidFill>
                <a:srgbClr val="C00000"/>
              </a:solidFill>
              <a:latin typeface="BASAER YAGHUT" pitchFamily="2" charset="0"/>
            </a:endParaRPr>
          </a:p>
        </p:txBody>
      </p:sp>
      <p:sp>
        <p:nvSpPr>
          <p:cNvPr id="2" name="TextBox 1"/>
          <p:cNvSpPr txBox="1"/>
          <p:nvPr/>
        </p:nvSpPr>
        <p:spPr>
          <a:xfrm>
            <a:off x="2438400" y="457200"/>
            <a:ext cx="3352800" cy="584775"/>
          </a:xfrm>
          <a:prstGeom prst="rect">
            <a:avLst/>
          </a:prstGeom>
          <a:noFill/>
        </p:spPr>
        <p:txBody>
          <a:bodyPr wrap="square" rtlCol="0">
            <a:spAutoFit/>
          </a:bodyPr>
          <a:lstStyle/>
          <a:p>
            <a:pPr algn="ctr"/>
            <a:r>
              <a:rPr lang="fa-IR" sz="3200" dirty="0" smtClean="0">
                <a:solidFill>
                  <a:srgbClr val="00B050"/>
                </a:solidFill>
                <a:cs typeface="B Titr" panose="00000700000000000000" pitchFamily="2" charset="-78"/>
              </a:rPr>
              <a:t>سوال‌های استراتژیک</a:t>
            </a:r>
            <a:endParaRPr lang="en-US" sz="3200" dirty="0">
              <a:solidFill>
                <a:srgbClr val="00B050"/>
              </a:solidFill>
              <a:cs typeface="B Titr" panose="00000700000000000000" pitchFamily="2" charset="-78"/>
            </a:endParaRPr>
          </a:p>
        </p:txBody>
      </p:sp>
      <p:sp>
        <p:nvSpPr>
          <p:cNvPr id="3" name="TextBox 2"/>
          <p:cNvSpPr txBox="1"/>
          <p:nvPr/>
        </p:nvSpPr>
        <p:spPr>
          <a:xfrm>
            <a:off x="381000" y="1190172"/>
            <a:ext cx="7962900" cy="1154162"/>
          </a:xfrm>
          <a:prstGeom prst="rect">
            <a:avLst/>
          </a:prstGeom>
          <a:noFill/>
        </p:spPr>
        <p:txBody>
          <a:bodyPr wrap="square" rtlCol="0">
            <a:spAutoFit/>
          </a:bodyPr>
          <a:lstStyle/>
          <a:p>
            <a:pPr marL="531813" indent="-531813" algn="just" rtl="1">
              <a:lnSpc>
                <a:spcPct val="150000"/>
              </a:lnSpc>
              <a:buFont typeface="Wingdings" panose="05000000000000000000" pitchFamily="2" charset="2"/>
              <a:buChar char="q"/>
            </a:pPr>
            <a:r>
              <a:rPr lang="fa-IR" sz="2400" dirty="0" smtClean="0">
                <a:solidFill>
                  <a:srgbClr val="C00000"/>
                </a:solidFill>
                <a:cs typeface="B Zar" panose="00000400000000000000" pitchFamily="2" charset="-78"/>
              </a:rPr>
              <a:t> در کدام حوزه‌ها تبریز نسبت به شهرهای دیگر مزیت رقابتی دارد و در موقعیت بهتری قرار دارد و به آینده نزدیک‌تر است؟ </a:t>
            </a:r>
            <a:endParaRPr lang="en-US" sz="2400" dirty="0">
              <a:solidFill>
                <a:srgbClr val="C00000"/>
              </a:solidFill>
              <a:cs typeface="B Zar" panose="00000400000000000000" pitchFamily="2" charset="-78"/>
            </a:endParaRPr>
          </a:p>
        </p:txBody>
      </p:sp>
      <p:sp>
        <p:nvSpPr>
          <p:cNvPr id="7" name="TextBox 6"/>
          <p:cNvSpPr txBox="1"/>
          <p:nvPr/>
        </p:nvSpPr>
        <p:spPr>
          <a:xfrm>
            <a:off x="381000" y="2286000"/>
            <a:ext cx="7962900" cy="1687963"/>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370" dirty="0" smtClean="0">
                <a:solidFill>
                  <a:srgbClr val="C00000"/>
                </a:solidFill>
                <a:cs typeface="B Zar" panose="00000400000000000000" pitchFamily="2" charset="-78"/>
              </a:rPr>
              <a:t>آیا گروه هدایت‌کننده (رهبری شهر یا هیأت برنامه‌ریز استراتژیک شهر) رویکردی واکنشی و فعل و انفعالی  در هدایت استراتژیک برنامه‌های شهر دارد؟ می‌داند چه در محیط اتفاق می‌افتد و این اتفاقات چه آثاری برای شهر و نهادهای آن دارد.</a:t>
            </a:r>
            <a:endParaRPr lang="en-US" sz="2370" dirty="0">
              <a:solidFill>
                <a:srgbClr val="C00000"/>
              </a:solidFill>
              <a:cs typeface="B Zar" panose="00000400000000000000" pitchFamily="2" charset="-78"/>
            </a:endParaRPr>
          </a:p>
        </p:txBody>
      </p:sp>
      <p:sp>
        <p:nvSpPr>
          <p:cNvPr id="9" name="TextBox 8"/>
          <p:cNvSpPr txBox="1"/>
          <p:nvPr/>
        </p:nvSpPr>
        <p:spPr>
          <a:xfrm>
            <a:off x="381000" y="4191000"/>
            <a:ext cx="7962900" cy="600164"/>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400" dirty="0" smtClean="0">
                <a:solidFill>
                  <a:srgbClr val="C00000"/>
                </a:solidFill>
                <a:cs typeface="B Zar" panose="00000400000000000000" pitchFamily="2" charset="-78"/>
              </a:rPr>
              <a:t>آیا شهر ابزاری استراتژیک برای تبدیل‌شدن به «شهری هوشمند» دارد؟</a:t>
            </a:r>
            <a:endParaRPr lang="en-US" sz="2400" dirty="0">
              <a:solidFill>
                <a:srgbClr val="C00000"/>
              </a:solidFill>
              <a:cs typeface="B Zar" panose="00000400000000000000" pitchFamily="2" charset="-78"/>
            </a:endParaRPr>
          </a:p>
        </p:txBody>
      </p:sp>
      <p:sp>
        <p:nvSpPr>
          <p:cNvPr id="10" name="TextBox 9"/>
          <p:cNvSpPr txBox="1"/>
          <p:nvPr/>
        </p:nvSpPr>
        <p:spPr>
          <a:xfrm>
            <a:off x="381000" y="4887886"/>
            <a:ext cx="7962900" cy="1154162"/>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400" dirty="0" smtClean="0">
                <a:solidFill>
                  <a:srgbClr val="C00000"/>
                </a:solidFill>
                <a:cs typeface="B Zar" panose="00000400000000000000" pitchFamily="2" charset="-78"/>
              </a:rPr>
              <a:t>چه‌قدر از وقت مقامات، رهبران شهر، و نخبگان تبریز به این می‌گذرد که به آینده‌ی تبریز فکر کنند؟</a:t>
            </a:r>
            <a:endParaRPr lang="en-US" sz="2400" dirty="0">
              <a:solidFill>
                <a:srgbClr val="C00000"/>
              </a:solidFill>
              <a:cs typeface="B Zar" panose="00000400000000000000" pitchFamily="2" charset="-78"/>
            </a:endParaRPr>
          </a:p>
        </p:txBody>
      </p:sp>
    </p:spTree>
    <p:extLst>
      <p:ext uri="{BB962C8B-B14F-4D97-AF65-F5344CB8AC3E}">
        <p14:creationId xmlns:p14="http://schemas.microsoft.com/office/powerpoint/2010/main" val="4176140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3800" y="304800"/>
            <a:ext cx="3581400" cy="685800"/>
          </a:xfrm>
        </p:spPr>
        <p:txBody>
          <a:bodyPr>
            <a:noAutofit/>
          </a:bodyPr>
          <a:lstStyle/>
          <a:p>
            <a:pPr algn="r" rtl="1"/>
            <a:r>
              <a:rPr lang="fa-IR" altLang="en-US" sz="3200" dirty="0" smtClean="0">
                <a:solidFill>
                  <a:schemeClr val="accent4">
                    <a:lumMod val="50000"/>
                  </a:schemeClr>
                </a:solidFill>
                <a:cs typeface="B Titr" pitchFamily="2" charset="-78"/>
              </a:rPr>
              <a:t>توسعه‌ی اقتصادی؟</a:t>
            </a:r>
            <a:endParaRPr lang="en-US" altLang="en-US" sz="3200" dirty="0" smtClean="0">
              <a:solidFill>
                <a:schemeClr val="accent4">
                  <a:lumMod val="50000"/>
                </a:schemeClr>
              </a:solidFill>
              <a:cs typeface="B Titr" pitchFamily="2" charset="-78"/>
            </a:endParaRPr>
          </a:p>
        </p:txBody>
      </p:sp>
      <p:sp>
        <p:nvSpPr>
          <p:cNvPr id="5" name="Content Placeholder 2"/>
          <p:cNvSpPr>
            <a:spLocks noGrp="1"/>
          </p:cNvSpPr>
          <p:nvPr>
            <p:ph idx="1"/>
          </p:nvPr>
        </p:nvSpPr>
        <p:spPr>
          <a:xfrm>
            <a:off x="457200" y="1371600"/>
            <a:ext cx="8001000" cy="4648200"/>
          </a:xfrm>
        </p:spPr>
        <p:txBody>
          <a:bodyPr>
            <a:noAutofit/>
          </a:bodyPr>
          <a:lstStyle/>
          <a:p>
            <a:pPr marL="95250" indent="0" algn="just" rtl="1">
              <a:lnSpc>
                <a:spcPct val="125000"/>
              </a:lnSpc>
              <a:spcBef>
                <a:spcPts val="0"/>
              </a:spcBef>
              <a:buNone/>
              <a:defRPr/>
            </a:pPr>
            <a:r>
              <a:rPr lang="fa-IR" altLang="en-US" sz="2200" dirty="0" smtClean="0">
                <a:solidFill>
                  <a:schemeClr val="accent6">
                    <a:lumMod val="50000"/>
                  </a:schemeClr>
                </a:solidFill>
                <a:cs typeface="B Mitra" pitchFamily="2" charset="-78"/>
              </a:rPr>
              <a:t>توسعه‌ی اقتصادی اقدامات پایدار و هماهنگ سیاست‌گذاران برای ارتقای سطح رفاه و سلامت اقتصادی در منطقه‌ای خاص را گویند. تخصیص کارآمد و کم هزینه‌ی منابع تولیدی کمیاب و رشد بهینه‌ی این منابع در طول زمان برای تولید و گسترش دائمی دامنه‌ی کالاها و خدمات.</a:t>
            </a:r>
          </a:p>
          <a:p>
            <a:pPr marL="457200" indent="-282575" algn="r" rtl="1">
              <a:lnSpc>
                <a:spcPct val="125000"/>
              </a:lnSpc>
              <a:spcBef>
                <a:spcPts val="0"/>
              </a:spcBef>
              <a:buNone/>
              <a:defRPr/>
            </a:pPr>
            <a:r>
              <a:rPr lang="fa-IR" altLang="en-US" sz="2200" b="1" dirty="0" smtClean="0">
                <a:solidFill>
                  <a:schemeClr val="accent6">
                    <a:lumMod val="50000"/>
                  </a:schemeClr>
                </a:solidFill>
                <a:cs typeface="B Mitra" pitchFamily="2" charset="-78"/>
              </a:rPr>
              <a:t>این تعریف مبتنی است بر:</a:t>
            </a:r>
          </a:p>
          <a:p>
            <a:pPr marL="457200" indent="-282575" algn="r" rtl="1">
              <a:lnSpc>
                <a:spcPct val="125000"/>
              </a:lnSpc>
              <a:spcBef>
                <a:spcPts val="0"/>
              </a:spcBef>
              <a:buAutoNum type="arabicPeriod"/>
              <a:defRPr/>
            </a:pPr>
            <a:r>
              <a:rPr lang="fa-IR" altLang="en-US" sz="2200" dirty="0" smtClean="0">
                <a:solidFill>
                  <a:schemeClr val="accent6">
                    <a:lumMod val="50000"/>
                  </a:schemeClr>
                </a:solidFill>
                <a:cs typeface="B Mitra" pitchFamily="2" charset="-78"/>
              </a:rPr>
              <a:t>بهبود در رفاه مادی، به‌ویژه برای افراد با درآمد پایین.</a:t>
            </a:r>
          </a:p>
          <a:p>
            <a:pPr marL="457200" indent="-282575" algn="r" rtl="1">
              <a:lnSpc>
                <a:spcPct val="125000"/>
              </a:lnSpc>
              <a:spcBef>
                <a:spcPts val="0"/>
              </a:spcBef>
              <a:buAutoNum type="arabicPeriod"/>
              <a:defRPr/>
            </a:pPr>
            <a:r>
              <a:rPr lang="fa-IR" altLang="en-US" sz="2200" dirty="0" smtClean="0">
                <a:solidFill>
                  <a:schemeClr val="accent6">
                    <a:lumMod val="50000"/>
                  </a:schemeClr>
                </a:solidFill>
                <a:cs typeface="B Mitra" pitchFamily="2" charset="-78"/>
              </a:rPr>
              <a:t>ریشه‌کن‌کردن فقر و عوامل متصل به آن از قبیل بی‌سوادی، بیماری، و عمر کوتاه.</a:t>
            </a:r>
          </a:p>
          <a:p>
            <a:pPr marL="457200" indent="-282575" algn="r" rtl="1">
              <a:lnSpc>
                <a:spcPct val="125000"/>
              </a:lnSpc>
              <a:spcBef>
                <a:spcPts val="0"/>
              </a:spcBef>
              <a:buAutoNum type="arabicPeriod"/>
              <a:defRPr/>
            </a:pPr>
            <a:r>
              <a:rPr lang="fa-IR" altLang="en-US" sz="2200" dirty="0" smtClean="0">
                <a:solidFill>
                  <a:schemeClr val="accent6">
                    <a:lumMod val="50000"/>
                  </a:schemeClr>
                </a:solidFill>
                <a:cs typeface="B Mitra" pitchFamily="2" charset="-78"/>
              </a:rPr>
              <a:t>تغییر در ترکیب داده‌ها و ستاده‌ها که معمولاً ساختار تولید را از رشد کشاورزی به رشد صنعتی جهت می‌دهد.</a:t>
            </a:r>
          </a:p>
          <a:p>
            <a:pPr marL="457200" indent="-282575" algn="r" rtl="1">
              <a:lnSpc>
                <a:spcPct val="125000"/>
              </a:lnSpc>
              <a:spcBef>
                <a:spcPts val="0"/>
              </a:spcBef>
              <a:buAutoNum type="arabicPeriod"/>
              <a:defRPr/>
            </a:pPr>
            <a:r>
              <a:rPr lang="fa-IR" altLang="en-US" sz="2200" dirty="0" smtClean="0">
                <a:solidFill>
                  <a:schemeClr val="accent6">
                    <a:lumMod val="50000"/>
                  </a:schemeClr>
                </a:solidFill>
                <a:cs typeface="B Mitra" pitchFamily="2" charset="-78"/>
              </a:rPr>
              <a:t>سازماندهی اقتصاد به شکلی که اشتغال تولید در دسترس همه‌ی جمعیت در سن شغل باشد، و نه در اختیار عده‌ای قلیل. به همان سیاق سیاست‌گذاری.</a:t>
            </a:r>
          </a:p>
          <a:p>
            <a:pPr marL="457200" indent="-282575" algn="r" rtl="1">
              <a:lnSpc>
                <a:spcPct val="125000"/>
              </a:lnSpc>
              <a:spcBef>
                <a:spcPts val="0"/>
              </a:spcBef>
              <a:buAutoNum type="arabicPeriod"/>
              <a:defRPr/>
            </a:pPr>
            <a:r>
              <a:rPr lang="fa-IR" altLang="en-US" sz="2200" dirty="0" smtClean="0">
                <a:solidFill>
                  <a:schemeClr val="accent6">
                    <a:lumMod val="50000"/>
                  </a:schemeClr>
                </a:solidFill>
                <a:cs typeface="B Mitra" pitchFamily="2" charset="-78"/>
              </a:rPr>
              <a:t>توسعه‌ی اقتصادی به معنای تقسیم عادلانه‌ی همه‌ی فرصت‌ها چه اقتصادی و چه غیر از آن.</a:t>
            </a:r>
            <a:endParaRPr lang="en-US" altLang="en-US" sz="2200" dirty="0" smtClean="0">
              <a:solidFill>
                <a:schemeClr val="accent6">
                  <a:lumMod val="50000"/>
                </a:schemeClr>
              </a:solidFill>
              <a:cs typeface="B Mitra" pitchFamily="2" charset="-78"/>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srgbClr val="E3DED1">
                    <a:shade val="50000"/>
                  </a:srgbClr>
                </a:solidFill>
              </a:rPr>
              <a:pPr/>
              <a:t>2</a:t>
            </a:fld>
            <a:endParaRPr lang="en-US">
              <a:solidFill>
                <a:srgbClr val="E3DED1">
                  <a:shade val="50000"/>
                </a:srgbClr>
              </a:solidFill>
            </a:endParaRPr>
          </a:p>
        </p:txBody>
      </p:sp>
    </p:spTree>
    <p:extLst>
      <p:ext uri="{BB962C8B-B14F-4D97-AF65-F5344CB8AC3E}">
        <p14:creationId xmlns:p14="http://schemas.microsoft.com/office/powerpoint/2010/main" val="7482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20</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20</a:t>
            </a:fld>
            <a:endParaRPr lang="en-US" altLang="en-US" sz="1200" dirty="0">
              <a:solidFill>
                <a:schemeClr val="tx1"/>
              </a:solidFill>
              <a:latin typeface="BASAER YAGHUT" pitchFamily="2" charset="0"/>
            </a:endParaRPr>
          </a:p>
        </p:txBody>
      </p:sp>
      <p:sp>
        <p:nvSpPr>
          <p:cNvPr id="2" name="TextBox 1"/>
          <p:cNvSpPr txBox="1"/>
          <p:nvPr/>
        </p:nvSpPr>
        <p:spPr>
          <a:xfrm>
            <a:off x="609600" y="188893"/>
            <a:ext cx="6553200" cy="830997"/>
          </a:xfrm>
          <a:prstGeom prst="rect">
            <a:avLst/>
          </a:prstGeom>
          <a:noFill/>
        </p:spPr>
        <p:txBody>
          <a:bodyPr wrap="square" rtlCol="0">
            <a:spAutoFit/>
          </a:bodyPr>
          <a:lstStyle/>
          <a:p>
            <a:pPr algn="ctr"/>
            <a:r>
              <a:rPr lang="fa-IR" sz="2800" dirty="0" smtClean="0">
                <a:solidFill>
                  <a:srgbClr val="00B050"/>
                </a:solidFill>
                <a:cs typeface="B Titr" panose="00000700000000000000" pitchFamily="2" charset="-78"/>
              </a:rPr>
              <a:t>ویژگی‌های شهر هوشمند</a:t>
            </a:r>
          </a:p>
          <a:p>
            <a:pPr algn="ctr"/>
            <a:r>
              <a:rPr lang="fa-IR" sz="2000" dirty="0" smtClean="0">
                <a:solidFill>
                  <a:schemeClr val="accent2">
                    <a:lumMod val="75000"/>
                  </a:schemeClr>
                </a:solidFill>
                <a:cs typeface="B Titr" panose="00000700000000000000" pitchFamily="2" charset="-78"/>
              </a:rPr>
              <a:t>تصویر پرفسور استفان دری‌یا از شهر هوشمند</a:t>
            </a:r>
            <a:endParaRPr lang="en-US" sz="1600" dirty="0">
              <a:solidFill>
                <a:srgbClr val="3333FF"/>
              </a:solidFill>
              <a:cs typeface="B Titr" panose="00000700000000000000" pitchFamily="2" charset="-78"/>
            </a:endParaRPr>
          </a:p>
        </p:txBody>
      </p:sp>
      <p:grpSp>
        <p:nvGrpSpPr>
          <p:cNvPr id="29" name="Group 28"/>
          <p:cNvGrpSpPr/>
          <p:nvPr/>
        </p:nvGrpSpPr>
        <p:grpSpPr>
          <a:xfrm>
            <a:off x="0" y="1335314"/>
            <a:ext cx="8648700" cy="5442166"/>
            <a:chOff x="0" y="1335314"/>
            <a:chExt cx="8648700" cy="5442166"/>
          </a:xfrm>
        </p:grpSpPr>
        <p:sp>
          <p:nvSpPr>
            <p:cNvPr id="27" name="Rectangle 26"/>
            <p:cNvSpPr/>
            <p:nvPr/>
          </p:nvSpPr>
          <p:spPr>
            <a:xfrm>
              <a:off x="176186" y="3956713"/>
              <a:ext cx="8091514" cy="13010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24500" y="1335314"/>
              <a:ext cx="31242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جامعه‌ی دارای رویا</a:t>
              </a:r>
              <a:endParaRPr lang="en-US" dirty="0">
                <a:cs typeface="B Titr" panose="00000700000000000000" pitchFamily="2" charset="-78"/>
              </a:endParaRPr>
            </a:p>
          </p:txBody>
        </p:sp>
        <p:sp>
          <p:nvSpPr>
            <p:cNvPr id="13" name="Rectangle 12"/>
            <p:cNvSpPr/>
            <p:nvPr/>
          </p:nvSpPr>
          <p:spPr>
            <a:xfrm>
              <a:off x="304800" y="1335314"/>
              <a:ext cx="40386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اقتصاد دانش بنیان و جامعه‌ی اطلاعات محور</a:t>
              </a:r>
              <a:endParaRPr lang="en-US" dirty="0">
                <a:cs typeface="B Titr" panose="00000700000000000000" pitchFamily="2" charset="-78"/>
              </a:endParaRPr>
            </a:p>
          </p:txBody>
        </p:sp>
        <p:sp>
          <p:nvSpPr>
            <p:cNvPr id="14" name="Right Arrow 13"/>
            <p:cNvSpPr/>
            <p:nvPr/>
          </p:nvSpPr>
          <p:spPr>
            <a:xfrm>
              <a:off x="4419600" y="1468664"/>
              <a:ext cx="1104900" cy="2667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ight Arrow 14"/>
            <p:cNvSpPr/>
            <p:nvPr/>
          </p:nvSpPr>
          <p:spPr>
            <a:xfrm rot="5400000">
              <a:off x="5962650" y="1796102"/>
              <a:ext cx="2209800" cy="2400300"/>
            </a:xfrm>
            <a:prstGeom prst="right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lnSpc>
                  <a:spcPct val="150000"/>
                </a:lnSpc>
              </a:pPr>
              <a:r>
                <a:rPr lang="fa-IR" sz="1100" dirty="0" smtClean="0">
                  <a:cs typeface="B Titr" panose="00000700000000000000" pitchFamily="2" charset="-78"/>
                </a:rPr>
                <a:t>عوامل:</a:t>
              </a:r>
            </a:p>
            <a:p>
              <a:pPr algn="ctr">
                <a:lnSpc>
                  <a:spcPct val="150000"/>
                </a:lnSpc>
              </a:pPr>
              <a:r>
                <a:rPr lang="fa-IR" sz="1100" dirty="0" smtClean="0">
                  <a:cs typeface="B Titr" panose="00000700000000000000" pitchFamily="2" charset="-78"/>
                </a:rPr>
                <a:t>رویاپردازان، تصویرپردازان آینده، نقشه شهر هوشمند و خرد اجتماعی که در هر دو محیط شکل می‌گیرد</a:t>
              </a:r>
              <a:endParaRPr lang="en-US" sz="1100" dirty="0">
                <a:cs typeface="B Titr" panose="00000700000000000000" pitchFamily="2" charset="-78"/>
              </a:endParaRPr>
            </a:p>
          </p:txBody>
        </p:sp>
        <p:sp>
          <p:nvSpPr>
            <p:cNvPr id="16" name="Right Arrow 15"/>
            <p:cNvSpPr/>
            <p:nvPr/>
          </p:nvSpPr>
          <p:spPr>
            <a:xfrm rot="5400000">
              <a:off x="2570271" y="1736149"/>
              <a:ext cx="2052202" cy="2400300"/>
            </a:xfrm>
            <a:prstGeom prst="right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lnSpc>
                  <a:spcPct val="150000"/>
                </a:lnSpc>
              </a:pPr>
              <a:r>
                <a:rPr lang="fa-IR" sz="1200" dirty="0" smtClean="0">
                  <a:cs typeface="B Titr" panose="00000700000000000000" pitchFamily="2" charset="-78"/>
                </a:rPr>
                <a:t>عوامل:</a:t>
              </a:r>
            </a:p>
            <a:p>
              <a:pPr algn="ctr">
                <a:lnSpc>
                  <a:spcPct val="150000"/>
                </a:lnSpc>
              </a:pPr>
              <a:r>
                <a:rPr lang="fa-IR" sz="1200" dirty="0" smtClean="0">
                  <a:cs typeface="B Titr" panose="00000700000000000000" pitchFamily="2" charset="-78"/>
                </a:rPr>
                <a:t>خلاقیت، ارتقای سطح خلاقیت، و محیط خلاق که در شهر واقعی شکل می‌گیرد</a:t>
              </a:r>
              <a:endParaRPr lang="en-US" sz="1200" dirty="0">
                <a:cs typeface="B Titr" panose="00000700000000000000" pitchFamily="2" charset="-78"/>
              </a:endParaRPr>
            </a:p>
          </p:txBody>
        </p:sp>
        <p:sp>
          <p:nvSpPr>
            <p:cNvPr id="17" name="Right Arrow 16"/>
            <p:cNvSpPr/>
            <p:nvPr/>
          </p:nvSpPr>
          <p:spPr>
            <a:xfrm rot="5400000">
              <a:off x="171450" y="1733550"/>
              <a:ext cx="2057400" cy="2400300"/>
            </a:xfrm>
            <a:prstGeom prst="right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lnSpc>
                  <a:spcPct val="150000"/>
                </a:lnSpc>
              </a:pPr>
              <a:r>
                <a:rPr lang="fa-IR" sz="1200" dirty="0" smtClean="0">
                  <a:cs typeface="B Titr" panose="00000700000000000000" pitchFamily="2" charset="-78"/>
                </a:rPr>
                <a:t>عوامل:</a:t>
              </a:r>
            </a:p>
            <a:p>
              <a:pPr algn="ctr">
                <a:lnSpc>
                  <a:spcPct val="150000"/>
                </a:lnSpc>
              </a:pPr>
              <a:r>
                <a:rPr lang="fa-IR" sz="1200" dirty="0" smtClean="0">
                  <a:cs typeface="B Titr" panose="00000700000000000000" pitchFamily="2" charset="-78"/>
                </a:rPr>
                <a:t>دانش، خرد انسانی، و نوآوری که در شهر مجازی شکل می‌گیرد</a:t>
              </a:r>
              <a:endParaRPr lang="en-US" sz="1200" dirty="0">
                <a:cs typeface="B Titr" panose="00000700000000000000" pitchFamily="2" charset="-78"/>
              </a:endParaRPr>
            </a:p>
          </p:txBody>
        </p:sp>
        <p:sp>
          <p:nvSpPr>
            <p:cNvPr id="19" name="Oval 18"/>
            <p:cNvSpPr/>
            <p:nvPr/>
          </p:nvSpPr>
          <p:spPr>
            <a:xfrm>
              <a:off x="6191250" y="4101152"/>
              <a:ext cx="1790700" cy="990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1400" dirty="0" smtClean="0">
                  <a:cs typeface="B Titr" panose="00000700000000000000" pitchFamily="2" charset="-78"/>
                </a:rPr>
                <a:t>شهر هوشمند</a:t>
              </a:r>
              <a:endParaRPr lang="en-US" sz="1400" dirty="0">
                <a:cs typeface="B Titr" panose="00000700000000000000" pitchFamily="2" charset="-78"/>
              </a:endParaRPr>
            </a:p>
          </p:txBody>
        </p:sp>
        <p:sp>
          <p:nvSpPr>
            <p:cNvPr id="20" name="Oval 19"/>
            <p:cNvSpPr/>
            <p:nvPr/>
          </p:nvSpPr>
          <p:spPr>
            <a:xfrm>
              <a:off x="2701022" y="3962400"/>
              <a:ext cx="1790700" cy="1143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1400" dirty="0" smtClean="0">
                  <a:cs typeface="B Titr" panose="00000700000000000000" pitchFamily="2" charset="-78"/>
                </a:rPr>
                <a:t>شهر خلاق</a:t>
              </a:r>
              <a:endParaRPr lang="en-US" sz="1400" dirty="0">
                <a:cs typeface="B Titr" panose="00000700000000000000" pitchFamily="2" charset="-78"/>
              </a:endParaRPr>
            </a:p>
          </p:txBody>
        </p:sp>
        <p:sp>
          <p:nvSpPr>
            <p:cNvPr id="21" name="Oval 20"/>
            <p:cNvSpPr/>
            <p:nvPr/>
          </p:nvSpPr>
          <p:spPr>
            <a:xfrm>
              <a:off x="331243" y="3960125"/>
              <a:ext cx="1790700" cy="1143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1400" dirty="0" smtClean="0">
                  <a:cs typeface="B Titr" panose="00000700000000000000" pitchFamily="2" charset="-78"/>
                </a:rPr>
                <a:t>شهر دانش پایه</a:t>
              </a:r>
              <a:endParaRPr lang="en-US" sz="1400" dirty="0">
                <a:cs typeface="B Titr" panose="00000700000000000000" pitchFamily="2" charset="-78"/>
              </a:endParaRPr>
            </a:p>
          </p:txBody>
        </p:sp>
        <p:sp>
          <p:nvSpPr>
            <p:cNvPr id="22" name="Right Arrow 21"/>
            <p:cNvSpPr/>
            <p:nvPr/>
          </p:nvSpPr>
          <p:spPr>
            <a:xfrm>
              <a:off x="4572000" y="4405952"/>
              <a:ext cx="1447800" cy="2381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ectangle 22"/>
            <p:cNvSpPr/>
            <p:nvPr/>
          </p:nvSpPr>
          <p:spPr>
            <a:xfrm>
              <a:off x="394648" y="5257800"/>
              <a:ext cx="16200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400" dirty="0" smtClean="0">
                  <a:cs typeface="B Titr" panose="00000700000000000000" pitchFamily="2" charset="-78"/>
                </a:rPr>
                <a:t>در شهرمطلوب</a:t>
              </a:r>
              <a:endParaRPr lang="en-US" sz="1400" dirty="0">
                <a:cs typeface="B Titr" panose="00000700000000000000" pitchFamily="2" charset="-78"/>
              </a:endParaRPr>
            </a:p>
          </p:txBody>
        </p:sp>
        <p:sp>
          <p:nvSpPr>
            <p:cNvPr id="24" name="Rectangle 23"/>
            <p:cNvSpPr/>
            <p:nvPr/>
          </p:nvSpPr>
          <p:spPr>
            <a:xfrm>
              <a:off x="176186" y="5715000"/>
              <a:ext cx="2220036" cy="696604"/>
            </a:xfrm>
            <a:prstGeom prst="rect">
              <a:avLst/>
            </a:prstGeom>
            <a:solidFill>
              <a:srgbClr val="84D21C"/>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خرد سازمان‌یافته</a:t>
              </a:r>
            </a:p>
            <a:p>
              <a:pPr algn="ctr"/>
              <a:r>
                <a:rPr lang="fa-IR" sz="1400" dirty="0" smtClean="0">
                  <a:solidFill>
                    <a:schemeClr val="tx1"/>
                  </a:solidFill>
                  <a:cs typeface="B Titr" panose="00000700000000000000" pitchFamily="2" charset="-78"/>
                </a:rPr>
                <a:t>درگیری فعالانه‌ی دولت</a:t>
              </a:r>
            </a:p>
            <a:p>
              <a:pPr algn="ctr"/>
              <a:r>
                <a:rPr lang="fa-IR" sz="1400" dirty="0" smtClean="0">
                  <a:solidFill>
                    <a:schemeClr val="tx1"/>
                  </a:solidFill>
                  <a:cs typeface="B Titr" panose="00000700000000000000" pitchFamily="2" charset="-78"/>
                </a:rPr>
                <a:t>روحیه/ انسجام</a:t>
              </a:r>
              <a:endParaRPr lang="en-US" sz="1400" dirty="0">
                <a:solidFill>
                  <a:schemeClr val="tx1"/>
                </a:solidFill>
                <a:cs typeface="B Titr" panose="00000700000000000000" pitchFamily="2" charset="-78"/>
              </a:endParaRPr>
            </a:p>
          </p:txBody>
        </p:sp>
        <p:sp>
          <p:nvSpPr>
            <p:cNvPr id="25" name="Right Arrow 24"/>
            <p:cNvSpPr/>
            <p:nvPr/>
          </p:nvSpPr>
          <p:spPr>
            <a:xfrm>
              <a:off x="2491472" y="5929952"/>
              <a:ext cx="1547128" cy="2667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Rectangle 25"/>
            <p:cNvSpPr/>
            <p:nvPr/>
          </p:nvSpPr>
          <p:spPr>
            <a:xfrm>
              <a:off x="4191000" y="5287964"/>
              <a:ext cx="4236257" cy="1489516"/>
            </a:xfrm>
            <a:prstGeom prst="rect">
              <a:avLst/>
            </a:prstGeom>
            <a:solidFill>
              <a:srgbClr val="84D21C"/>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marL="285750" indent="-107950" algn="just" rtl="1">
                <a:buFont typeface="Arial" panose="020B0604020202020204" pitchFamily="34" charset="0"/>
                <a:buChar char="•"/>
              </a:pPr>
              <a:r>
                <a:rPr lang="fa-IR" sz="1400" dirty="0" smtClean="0">
                  <a:solidFill>
                    <a:schemeClr val="tx1"/>
                  </a:solidFill>
                  <a:cs typeface="B Titr" panose="00000700000000000000" pitchFamily="2" charset="-78"/>
                </a:rPr>
                <a:t>هوشمندی شهرداری</a:t>
              </a:r>
            </a:p>
            <a:p>
              <a:pPr marL="285750" indent="-107950" algn="just" rtl="1">
                <a:buFont typeface="Arial" panose="020B0604020202020204" pitchFamily="34" charset="0"/>
                <a:buChar char="•"/>
              </a:pPr>
              <a:r>
                <a:rPr lang="fa-IR" sz="1400" dirty="0" smtClean="0">
                  <a:solidFill>
                    <a:schemeClr val="tx1"/>
                  </a:solidFill>
                  <a:cs typeface="B Titr" panose="00000700000000000000" pitchFamily="2" charset="-78"/>
                </a:rPr>
                <a:t>پیشروان </a:t>
              </a:r>
              <a:r>
                <a:rPr lang="fa-IR" sz="1400" dirty="0">
                  <a:solidFill>
                    <a:schemeClr val="tx1"/>
                  </a:solidFill>
                  <a:cs typeface="B Titr" panose="00000700000000000000" pitchFamily="2" charset="-78"/>
                </a:rPr>
                <a:t>هوشمند با نقش‌های خاص</a:t>
              </a:r>
            </a:p>
            <a:p>
              <a:pPr marL="285750" indent="-107950" algn="just" rtl="1">
                <a:buFont typeface="Arial" panose="020B0604020202020204" pitchFamily="34" charset="0"/>
                <a:buChar char="•"/>
              </a:pPr>
              <a:r>
                <a:rPr lang="fa-IR" sz="1400" dirty="0">
                  <a:solidFill>
                    <a:schemeClr val="tx1"/>
                  </a:solidFill>
                  <a:cs typeface="B Titr" panose="00000700000000000000" pitchFamily="2" charset="-78"/>
                </a:rPr>
                <a:t>تصویر دقیقی از شهر هوشمند</a:t>
              </a:r>
            </a:p>
            <a:p>
              <a:pPr marL="285750" indent="-107950" algn="just" rtl="1">
                <a:buFont typeface="Arial" panose="020B0604020202020204" pitchFamily="34" charset="0"/>
                <a:buChar char="•"/>
              </a:pPr>
              <a:r>
                <a:rPr lang="fa-IR" sz="1400" dirty="0">
                  <a:solidFill>
                    <a:schemeClr val="tx1"/>
                  </a:solidFill>
                  <a:cs typeface="B Titr" panose="00000700000000000000" pitchFamily="2" charset="-78"/>
                </a:rPr>
                <a:t>تصویرپردازی درست برای ارتقای روحیه و انسجام شهروندان</a:t>
              </a:r>
            </a:p>
            <a:p>
              <a:pPr marL="285750" indent="-107950" algn="just" rtl="1">
                <a:buFont typeface="Arial" panose="020B0604020202020204" pitchFamily="34" charset="0"/>
                <a:buChar char="•"/>
              </a:pPr>
              <a:r>
                <a:rPr lang="fa-IR" sz="1400" dirty="0">
                  <a:solidFill>
                    <a:schemeClr val="tx1"/>
                  </a:solidFill>
                  <a:cs typeface="B Titr" panose="00000700000000000000" pitchFamily="2" charset="-78"/>
                </a:rPr>
                <a:t>میدان عمل و فعالیت شبکه‌ای</a:t>
              </a:r>
            </a:p>
            <a:p>
              <a:pPr marL="285750" indent="-107950" algn="just" rtl="1">
                <a:buFont typeface="Arial" panose="020B0604020202020204" pitchFamily="34" charset="0"/>
                <a:buChar char="•"/>
              </a:pPr>
              <a:r>
                <a:rPr lang="fa-IR" sz="1400" dirty="0">
                  <a:solidFill>
                    <a:schemeClr val="tx1"/>
                  </a:solidFill>
                  <a:cs typeface="B Titr" panose="00000700000000000000" pitchFamily="2" charset="-78"/>
                </a:rPr>
                <a:t>شهر واقعی/ مجازی</a:t>
              </a:r>
              <a:endParaRPr lang="en-US" sz="1400" dirty="0">
                <a:solidFill>
                  <a:schemeClr val="tx1"/>
                </a:solidFill>
                <a:cs typeface="B Titr" panose="00000700000000000000" pitchFamily="2" charset="-78"/>
              </a:endParaRPr>
            </a:p>
          </p:txBody>
        </p:sp>
      </p:grpSp>
    </p:spTree>
    <p:extLst>
      <p:ext uri="{BB962C8B-B14F-4D97-AF65-F5344CB8AC3E}">
        <p14:creationId xmlns:p14="http://schemas.microsoft.com/office/powerpoint/2010/main" val="586133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accent2">
                    <a:lumMod val="50000"/>
                  </a:schemeClr>
                </a:solidFill>
                <a:latin typeface="BASAER YAGHUT" pitchFamily="2" charset="0"/>
              </a:rPr>
              <a:pPr algn="r" eaLnBrk="1" hangingPunct="1">
                <a:spcBef>
                  <a:spcPct val="0"/>
                </a:spcBef>
                <a:buFontTx/>
                <a:buNone/>
              </a:pPr>
              <a:t>21</a:t>
            </a:fld>
            <a:endParaRPr lang="en-US" altLang="en-US" sz="1200" dirty="0">
              <a:solidFill>
                <a:schemeClr val="accent2">
                  <a:lumMod val="50000"/>
                </a:schemeClr>
              </a:solidFill>
              <a:latin typeface="BASAER YAGHUT" pitchFamily="2" charset="0"/>
            </a:endParaRPr>
          </a:p>
        </p:txBody>
      </p:sp>
      <p:sp>
        <p:nvSpPr>
          <p:cNvPr id="2" name="TextBox 1"/>
          <p:cNvSpPr txBox="1"/>
          <p:nvPr/>
        </p:nvSpPr>
        <p:spPr>
          <a:xfrm>
            <a:off x="2438400" y="188893"/>
            <a:ext cx="3352800" cy="954107"/>
          </a:xfrm>
          <a:prstGeom prst="rect">
            <a:avLst/>
          </a:prstGeom>
          <a:noFill/>
        </p:spPr>
        <p:txBody>
          <a:bodyPr wrap="square" rtlCol="0">
            <a:spAutoFit/>
          </a:bodyPr>
          <a:lstStyle/>
          <a:p>
            <a:pPr algn="ctr"/>
            <a:r>
              <a:rPr lang="fa-IR" sz="3200" dirty="0" smtClean="0">
                <a:solidFill>
                  <a:srgbClr val="00B050"/>
                </a:solidFill>
                <a:cs typeface="B Titr" panose="00000700000000000000" pitchFamily="2" charset="-78"/>
              </a:rPr>
              <a:t>سوال‌های استراتژیک </a:t>
            </a:r>
          </a:p>
          <a:p>
            <a:pPr algn="ctr"/>
            <a:r>
              <a:rPr lang="fa-IR" sz="2400" dirty="0" smtClean="0">
                <a:solidFill>
                  <a:srgbClr val="3333FF"/>
                </a:solidFill>
                <a:cs typeface="B Titr" panose="00000700000000000000" pitchFamily="2" charset="-78"/>
              </a:rPr>
              <a:t>(ادامه)</a:t>
            </a:r>
            <a:endParaRPr lang="en-US" sz="2400" dirty="0">
              <a:solidFill>
                <a:srgbClr val="3333FF"/>
              </a:solidFill>
              <a:cs typeface="B Titr" panose="00000700000000000000" pitchFamily="2" charset="-78"/>
            </a:endParaRPr>
          </a:p>
        </p:txBody>
      </p:sp>
      <p:sp>
        <p:nvSpPr>
          <p:cNvPr id="3" name="TextBox 2"/>
          <p:cNvSpPr txBox="1"/>
          <p:nvPr/>
        </p:nvSpPr>
        <p:spPr>
          <a:xfrm>
            <a:off x="410028" y="1190172"/>
            <a:ext cx="8238671" cy="557845"/>
          </a:xfrm>
          <a:prstGeom prst="rect">
            <a:avLst/>
          </a:prstGeom>
          <a:noFill/>
        </p:spPr>
        <p:txBody>
          <a:bodyPr wrap="square" rtlCol="0">
            <a:spAutoFit/>
          </a:bodyPr>
          <a:lstStyle/>
          <a:p>
            <a:pPr marL="531813" indent="-531813" algn="just" rtl="1">
              <a:lnSpc>
                <a:spcPct val="150000"/>
              </a:lnSpc>
              <a:buFont typeface="Wingdings" panose="05000000000000000000" pitchFamily="2" charset="2"/>
              <a:buChar char="q"/>
            </a:pPr>
            <a:r>
              <a:rPr lang="fa-IR" sz="2200" dirty="0" smtClean="0">
                <a:solidFill>
                  <a:schemeClr val="accent2">
                    <a:lumMod val="50000"/>
                  </a:schemeClr>
                </a:solidFill>
                <a:cs typeface="B Zar" panose="00000400000000000000" pitchFamily="2" charset="-78"/>
              </a:rPr>
              <a:t>در تحقیق و تحلیل خود به دنبال چه نماگرهایی باید باشیم؟</a:t>
            </a:r>
            <a:endParaRPr lang="en-US" sz="2200" dirty="0">
              <a:solidFill>
                <a:schemeClr val="accent2">
                  <a:lumMod val="50000"/>
                </a:schemeClr>
              </a:solidFill>
              <a:cs typeface="B Zar" panose="00000400000000000000" pitchFamily="2" charset="-78"/>
            </a:endParaRPr>
          </a:p>
        </p:txBody>
      </p:sp>
      <p:sp>
        <p:nvSpPr>
          <p:cNvPr id="7" name="TextBox 6"/>
          <p:cNvSpPr txBox="1"/>
          <p:nvPr/>
        </p:nvSpPr>
        <p:spPr>
          <a:xfrm>
            <a:off x="410028" y="1752600"/>
            <a:ext cx="8238671" cy="557845"/>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dirty="0" smtClean="0">
                <a:solidFill>
                  <a:schemeClr val="accent2">
                    <a:lumMod val="50000"/>
                  </a:schemeClr>
                </a:solidFill>
                <a:cs typeface="B Zar" panose="00000400000000000000" pitchFamily="2" charset="-78"/>
              </a:rPr>
              <a:t>روندها چه معنایی برای شهر و شهروندان تبریز دارد؟</a:t>
            </a:r>
            <a:endParaRPr lang="en-US" sz="2200" dirty="0">
              <a:solidFill>
                <a:schemeClr val="accent2">
                  <a:lumMod val="50000"/>
                </a:schemeClr>
              </a:solidFill>
              <a:cs typeface="B Zar" panose="00000400000000000000" pitchFamily="2" charset="-78"/>
            </a:endParaRPr>
          </a:p>
        </p:txBody>
      </p:sp>
      <p:sp>
        <p:nvSpPr>
          <p:cNvPr id="9" name="TextBox 8"/>
          <p:cNvSpPr txBox="1"/>
          <p:nvPr/>
        </p:nvSpPr>
        <p:spPr>
          <a:xfrm>
            <a:off x="533400" y="2362200"/>
            <a:ext cx="8115300" cy="1061253"/>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190" dirty="0" smtClean="0">
                <a:solidFill>
                  <a:schemeClr val="accent2">
                    <a:lumMod val="50000"/>
                  </a:schemeClr>
                </a:solidFill>
                <a:cs typeface="B Zar" panose="00000400000000000000" pitchFamily="2" charset="-78"/>
              </a:rPr>
              <a:t>چگونه باید نظام هوشمندی بسازیم که از تغییرات دنیا، قبل از این‌که خیلی دیر شود، عقب نیفتیم؟</a:t>
            </a:r>
            <a:endParaRPr lang="en-US" sz="2190" dirty="0">
              <a:solidFill>
                <a:schemeClr val="accent2">
                  <a:lumMod val="50000"/>
                </a:schemeClr>
              </a:solidFill>
              <a:cs typeface="B Zar" panose="00000400000000000000" pitchFamily="2" charset="-78"/>
            </a:endParaRPr>
          </a:p>
        </p:txBody>
      </p:sp>
      <p:sp>
        <p:nvSpPr>
          <p:cNvPr id="10" name="TextBox 9"/>
          <p:cNvSpPr txBox="1"/>
          <p:nvPr/>
        </p:nvSpPr>
        <p:spPr>
          <a:xfrm>
            <a:off x="533400" y="4191000"/>
            <a:ext cx="8115299"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dirty="0" smtClean="0">
                <a:solidFill>
                  <a:schemeClr val="accent2">
                    <a:lumMod val="50000"/>
                  </a:schemeClr>
                </a:solidFill>
                <a:cs typeface="B Zar" panose="00000400000000000000" pitchFamily="2" charset="-78"/>
              </a:rPr>
              <a:t>شهر چگونه به مسائل اجتماعی و اقتصادی روز پاسخ می‌دهد و چگونه برای چالش‌های پیش‌رو آماده می‌شود؟</a:t>
            </a:r>
            <a:endParaRPr lang="en-US" sz="2200" dirty="0">
              <a:solidFill>
                <a:schemeClr val="accent2">
                  <a:lumMod val="50000"/>
                </a:schemeClr>
              </a:solidFill>
              <a:cs typeface="B Zar" panose="00000400000000000000" pitchFamily="2" charset="-78"/>
            </a:endParaRPr>
          </a:p>
        </p:txBody>
      </p:sp>
      <p:sp>
        <p:nvSpPr>
          <p:cNvPr id="11" name="TextBox 10"/>
          <p:cNvSpPr txBox="1"/>
          <p:nvPr/>
        </p:nvSpPr>
        <p:spPr>
          <a:xfrm>
            <a:off x="124708" y="3494038"/>
            <a:ext cx="8523992" cy="557845"/>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dirty="0" smtClean="0">
                <a:solidFill>
                  <a:schemeClr val="accent2">
                    <a:lumMod val="50000"/>
                  </a:schemeClr>
                </a:solidFill>
                <a:cs typeface="B Zar" panose="00000400000000000000" pitchFamily="2" charset="-78"/>
              </a:rPr>
              <a:t>چگونه باید در شهر خلاقیت و نوآوری را تسهیل کنیم و نهادهایی در این راستا ایجاد کنیم؟</a:t>
            </a:r>
            <a:endParaRPr lang="en-US" sz="2200" dirty="0">
              <a:solidFill>
                <a:schemeClr val="accent2">
                  <a:lumMod val="50000"/>
                </a:schemeClr>
              </a:solidFill>
              <a:cs typeface="B Zar" panose="00000400000000000000" pitchFamily="2" charset="-78"/>
            </a:endParaRPr>
          </a:p>
        </p:txBody>
      </p:sp>
      <p:sp>
        <p:nvSpPr>
          <p:cNvPr id="12" name="TextBox 11"/>
          <p:cNvSpPr txBox="1"/>
          <p:nvPr/>
        </p:nvSpPr>
        <p:spPr>
          <a:xfrm>
            <a:off x="685800" y="5257800"/>
            <a:ext cx="7962899"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dirty="0" smtClean="0">
                <a:solidFill>
                  <a:schemeClr val="accent2">
                    <a:lumMod val="50000"/>
                  </a:schemeClr>
                </a:solidFill>
                <a:cs typeface="B Zar" panose="00000400000000000000" pitchFamily="2" charset="-78"/>
              </a:rPr>
              <a:t>اجزای برند (دارایی‌های استراتژیک) شهری تبریز و آنچه تبریز را از بقیه‌ی شهرها ممیز می‌کند، کدام است؟</a:t>
            </a:r>
            <a:endParaRPr lang="en-US" sz="2200" dirty="0">
              <a:solidFill>
                <a:schemeClr val="accent2">
                  <a:lumMod val="50000"/>
                </a:schemeClr>
              </a:solidFill>
              <a:cs typeface="B Zar" panose="00000400000000000000" pitchFamily="2" charset="-78"/>
            </a:endParaRPr>
          </a:p>
        </p:txBody>
      </p:sp>
    </p:spTree>
    <p:extLst>
      <p:ext uri="{BB962C8B-B14F-4D97-AF65-F5344CB8AC3E}">
        <p14:creationId xmlns:p14="http://schemas.microsoft.com/office/powerpoint/2010/main" val="1100031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304800"/>
            <a:ext cx="5600700" cy="838200"/>
          </a:xfrm>
        </p:spPr>
        <p:txBody>
          <a:bodyPr>
            <a:normAutofit fontScale="90000"/>
          </a:bodyPr>
          <a:lstStyle/>
          <a:p>
            <a:pPr algn="r">
              <a:defRPr/>
            </a:pPr>
            <a:r>
              <a:rPr lang="fa-IR" dirty="0" smtClean="0">
                <a:solidFill>
                  <a:schemeClr val="accent6">
                    <a:lumMod val="50000"/>
                  </a:schemeClr>
                </a:solidFill>
                <a:cs typeface="B Titr" panose="00000700000000000000" pitchFamily="2" charset="-78"/>
              </a:rPr>
              <a:t>تعریف رقابت‌پذیری در شهر تبریز</a:t>
            </a:r>
            <a:endParaRPr lang="en-US" dirty="0">
              <a:solidFill>
                <a:schemeClr val="accent6">
                  <a:lumMod val="50000"/>
                </a:schemeClr>
              </a:solidFill>
              <a:cs typeface="B Titr" panose="00000700000000000000" pitchFamily="2" charset="-78"/>
            </a:endParaRPr>
          </a:p>
        </p:txBody>
      </p:sp>
      <p:sp>
        <p:nvSpPr>
          <p:cNvPr id="5" name="Content Placeholder 2"/>
          <p:cNvSpPr>
            <a:spLocks noGrp="1"/>
          </p:cNvSpPr>
          <p:nvPr>
            <p:ph idx="1"/>
          </p:nvPr>
        </p:nvSpPr>
        <p:spPr>
          <a:xfrm>
            <a:off x="304800" y="1447800"/>
            <a:ext cx="8229600" cy="4800600"/>
          </a:xfrm>
        </p:spPr>
        <p:txBody>
          <a:bodyPr>
            <a:noAutofit/>
          </a:bodyPr>
          <a:lstStyle/>
          <a:p>
            <a:pPr marL="0" indent="0" algn="just" rtl="1">
              <a:buNone/>
            </a:pPr>
            <a:r>
              <a:rPr lang="fa-IR" altLang="en-US" sz="28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توان شهر برای ارتقای دائمی محیط کسب‌وکار خود، مهارت‌های پایه‌ای خود، و ارتقای ساختارهای فیزیکی، اجتماعی، و فرهنگی تبریز به گونه‌ای که </a:t>
            </a:r>
          </a:p>
          <a:p>
            <a:pPr marL="0" indent="0" algn="just" rtl="1">
              <a:buNone/>
            </a:pPr>
            <a:endParaRPr lang="fa-IR" altLang="en-US" sz="2400" dirty="0">
              <a:ln>
                <a:solidFill>
                  <a:srgbClr val="002060"/>
                </a:solidFill>
              </a:ln>
              <a:latin typeface="SimSun" panose="02010600030101010101" pitchFamily="2" charset="-122"/>
              <a:ea typeface="SimSun" panose="02010600030101010101" pitchFamily="2" charset="-122"/>
              <a:cs typeface="B Zar" pitchFamily="2" charset="-78"/>
            </a:endParaRPr>
          </a:p>
          <a:p>
            <a:pPr marL="622300" indent="-444500" algn="just" rtl="1">
              <a:buFont typeface="Wingdings" panose="05000000000000000000" pitchFamily="2" charset="2"/>
              <a:buChar char="v"/>
            </a:pPr>
            <a:r>
              <a:rPr lang="fa-IR"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نرخ رشد اقتصادی بالایی را کسب کند و حفظ کند.</a:t>
            </a:r>
          </a:p>
          <a:p>
            <a:pPr marL="622300" indent="-444500" algn="just" rtl="1">
              <a:buFont typeface="Wingdings" panose="05000000000000000000" pitchFamily="2" charset="2"/>
              <a:buChar char="v"/>
            </a:pPr>
            <a:r>
              <a:rPr lang="fa-IR" altLang="en-US" sz="2400" dirty="0" smtClean="0">
                <a:ln>
                  <a:solidFill>
                    <a:srgbClr val="002060"/>
                  </a:solidFill>
                </a:ln>
                <a:latin typeface="SimSun" panose="02010600030101010101" pitchFamily="2" charset="-122"/>
                <a:ea typeface="SimSun" panose="02010600030101010101" pitchFamily="2" charset="-122"/>
                <a:cs typeface="B Zar" pitchFamily="2" charset="-78"/>
              </a:rPr>
              <a:t>شرکت‌های سودآور و نوآوری داشته باشد.</a:t>
            </a:r>
          </a:p>
          <a:p>
            <a:pPr marL="622300" indent="-444500" algn="just" rtl="1">
              <a:buFont typeface="Wingdings" panose="05000000000000000000" pitchFamily="2" charset="2"/>
              <a:buChar char="v"/>
            </a:pPr>
            <a:r>
              <a:rPr lang="fa-IR"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نیروی کار باسواد، خلاق، و کارآفرینی تربیت کند.</a:t>
            </a:r>
          </a:p>
          <a:p>
            <a:pPr marL="622300" indent="-444500" algn="just" rtl="1">
              <a:buFont typeface="Wingdings" panose="05000000000000000000" pitchFamily="2" charset="2"/>
              <a:buChar char="v"/>
            </a:pPr>
            <a:r>
              <a:rPr lang="fa-IR" altLang="en-US" sz="2400" dirty="0" smtClean="0">
                <a:ln>
                  <a:solidFill>
                    <a:srgbClr val="002060"/>
                  </a:solidFill>
                </a:ln>
                <a:latin typeface="SimSun" panose="02010600030101010101" pitchFamily="2" charset="-122"/>
                <a:ea typeface="SimSun" panose="02010600030101010101" pitchFamily="2" charset="-122"/>
                <a:cs typeface="B Zar" pitchFamily="2" charset="-78"/>
              </a:rPr>
              <a:t>نرخ بهره‌وری بالایی داشته باشد.</a:t>
            </a:r>
          </a:p>
          <a:p>
            <a:pPr marL="622300" indent="-444500" algn="just" rtl="1">
              <a:buFont typeface="Wingdings" panose="05000000000000000000" pitchFamily="2" charset="2"/>
              <a:buChar char="v"/>
            </a:pPr>
            <a:r>
              <a:rPr lang="fa-IR"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نرخ اشتغال بالایی داشته باشد.</a:t>
            </a:r>
          </a:p>
          <a:p>
            <a:pPr marL="622300" indent="-444500" algn="just" rtl="1">
              <a:buFont typeface="Wingdings" panose="05000000000000000000" pitchFamily="2" charset="2"/>
              <a:buChar char="v"/>
            </a:pPr>
            <a:r>
              <a:rPr lang="fa-IR" altLang="en-US" sz="2400" dirty="0" smtClean="0">
                <a:ln>
                  <a:solidFill>
                    <a:srgbClr val="002060"/>
                  </a:solidFill>
                </a:ln>
                <a:latin typeface="SimSun" panose="02010600030101010101" pitchFamily="2" charset="-122"/>
                <a:ea typeface="SimSun" panose="02010600030101010101" pitchFamily="2" charset="-122"/>
                <a:cs typeface="B Zar" pitchFamily="2" charset="-78"/>
              </a:rPr>
              <a:t>درآمد سرانه‌ی بالایی داشته باشد و دستمزدها مناسب باشد.</a:t>
            </a:r>
          </a:p>
          <a:p>
            <a:pPr marL="622300" indent="-444500" algn="just" rtl="1">
              <a:buFont typeface="Wingdings" panose="05000000000000000000" pitchFamily="2" charset="2"/>
              <a:buChar char="v"/>
            </a:pPr>
            <a:r>
              <a:rPr lang="fa-IR"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نرخ نازل ناعدالتی درآمدی و محرومیت اجتماعی داشته باشد.</a:t>
            </a:r>
            <a:endParaRPr lang="en-US"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IrisUPC" panose="020B0604020202020204" pitchFamily="34" charset="-34"/>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srgbClr val="E3DED1">
                    <a:shade val="50000"/>
                  </a:srgbClr>
                </a:solidFill>
              </a:rPr>
              <a:pPr/>
              <a:t>22</a:t>
            </a:fld>
            <a:endParaRPr lang="en-US">
              <a:solidFill>
                <a:srgbClr val="E3DED1">
                  <a:shade val="50000"/>
                </a:srgbClr>
              </a:solidFill>
            </a:endParaRPr>
          </a:p>
        </p:txBody>
      </p:sp>
    </p:spTree>
    <p:extLst>
      <p:ext uri="{BB962C8B-B14F-4D97-AF65-F5344CB8AC3E}">
        <p14:creationId xmlns:p14="http://schemas.microsoft.com/office/powerpoint/2010/main" val="19973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76200"/>
            <a:ext cx="6172200" cy="104889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lnSpc>
                <a:spcPct val="100000"/>
              </a:lnSpc>
            </a:pPr>
            <a:r>
              <a:rPr lang="fa-IR" sz="2700" dirty="0">
                <a:solidFill>
                  <a:srgbClr val="0000FF"/>
                </a:solidFill>
                <a:cs typeface="B Titr" panose="00000700000000000000" pitchFamily="2" charset="-78"/>
              </a:rPr>
              <a:t>نسبت سرمایه‌گذاری به تولید ناخالص داخلی و پیش‌بینی بر اساس رشد ۵.۳ درصدی سرانه</a:t>
            </a:r>
            <a:endParaRPr lang="en-US" sz="2700" dirty="0">
              <a:solidFill>
                <a:srgbClr val="0000FF"/>
              </a:solidFill>
              <a:cs typeface="B Titr" panose="00000700000000000000" pitchFamily="2" charset="-78"/>
            </a:endParaRPr>
          </a:p>
        </p:txBody>
      </p:sp>
      <p:graphicFrame>
        <p:nvGraphicFramePr>
          <p:cNvPr id="4" name="Chart 3"/>
          <p:cNvGraphicFramePr>
            <a:graphicFrameLocks/>
          </p:cNvGraphicFramePr>
          <p:nvPr>
            <p:extLst/>
          </p:nvPr>
        </p:nvGraphicFramePr>
        <p:xfrm>
          <a:off x="210177" y="2141559"/>
          <a:ext cx="6121122" cy="3385065"/>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6611523" y="2221524"/>
            <a:ext cx="2243871" cy="1338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cs typeface="B Titr" panose="00000700000000000000" pitchFamily="2" charset="-78"/>
              </a:rPr>
              <a:t>برای دستیابی به رشد ۵.۳ درصد سرانه نسبت سرمایه‌گذاری بایستی به مقادیر بالاتر از ۴۰ درصد برسد</a:t>
            </a:r>
            <a:endParaRPr lang="en-US" sz="1350" dirty="0">
              <a:solidFill>
                <a:prstClr val="white"/>
              </a:solidFill>
              <a:cs typeface="B Titr" panose="00000700000000000000" pitchFamily="2" charset="-78"/>
            </a:endParaRPr>
          </a:p>
        </p:txBody>
      </p:sp>
      <p:sp>
        <p:nvSpPr>
          <p:cNvPr id="6" name="Rounded Rectangle 5"/>
          <p:cNvSpPr/>
          <p:nvPr/>
        </p:nvSpPr>
        <p:spPr>
          <a:xfrm>
            <a:off x="6611523" y="3652287"/>
            <a:ext cx="2232440" cy="1314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cs typeface="B Titr" panose="00000700000000000000" pitchFamily="2" charset="-78"/>
              </a:rPr>
              <a:t>این میزان از </a:t>
            </a:r>
            <a:r>
              <a:rPr lang="fa-IR" sz="1350" dirty="0" err="1">
                <a:solidFill>
                  <a:prstClr val="white"/>
                </a:solidFill>
                <a:cs typeface="B Titr" panose="00000700000000000000" pitchFamily="2" charset="-78"/>
              </a:rPr>
              <a:t>سرمایه‌گذاری</a:t>
            </a:r>
            <a:r>
              <a:rPr lang="fa-IR" sz="1350" dirty="0">
                <a:solidFill>
                  <a:prstClr val="white"/>
                </a:solidFill>
                <a:cs typeface="B Titr" panose="00000700000000000000" pitchFamily="2" charset="-78"/>
              </a:rPr>
              <a:t> با روند مشاهده شده در گذشته فاصله زیادی دارد</a:t>
            </a:r>
            <a:endParaRPr lang="en-US" sz="1350" dirty="0">
              <a:solidFill>
                <a:prstClr val="white"/>
              </a:solidFill>
              <a:cs typeface="B Titr" panose="00000700000000000000" pitchFamily="2" charset="-78"/>
            </a:endParaRPr>
          </a:p>
        </p:txBody>
      </p:sp>
      <p:cxnSp>
        <p:nvCxnSpPr>
          <p:cNvPr id="8" name="Straight Arrow Connector 7"/>
          <p:cNvCxnSpPr/>
          <p:nvPr/>
        </p:nvCxnSpPr>
        <p:spPr>
          <a:xfrm>
            <a:off x="2168769" y="3089578"/>
            <a:ext cx="1101969" cy="1489029"/>
          </a:xfrm>
          <a:prstGeom prst="straightConnector1">
            <a:avLst/>
          </a:prstGeom>
          <a:ln>
            <a:solidFill>
              <a:srgbClr val="FF0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0179" y="3384093"/>
            <a:ext cx="800102" cy="1342639"/>
          </a:xfrm>
          <a:prstGeom prst="straightConnector1">
            <a:avLst/>
          </a:prstGeom>
          <a:ln>
            <a:solidFill>
              <a:srgbClr val="FF0000"/>
            </a:solidFill>
            <a:tailEnd type="triangle"/>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23</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6408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24</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rgbClr val="C00000"/>
                </a:solidFill>
                <a:latin typeface="BASAER YAGHUT" pitchFamily="2" charset="0"/>
              </a:rPr>
              <a:pPr algn="r" eaLnBrk="1" hangingPunct="1">
                <a:spcBef>
                  <a:spcPct val="0"/>
                </a:spcBef>
                <a:buFontTx/>
                <a:buNone/>
              </a:pPr>
              <a:t>24</a:t>
            </a:fld>
            <a:endParaRPr lang="en-US" altLang="en-US" sz="1200" dirty="0">
              <a:solidFill>
                <a:srgbClr val="C00000"/>
              </a:solidFill>
              <a:latin typeface="BASAER YAGHUT" pitchFamily="2" charset="0"/>
            </a:endParaRPr>
          </a:p>
        </p:txBody>
      </p:sp>
      <p:sp>
        <p:nvSpPr>
          <p:cNvPr id="2" name="TextBox 1"/>
          <p:cNvSpPr txBox="1"/>
          <p:nvPr/>
        </p:nvSpPr>
        <p:spPr>
          <a:xfrm>
            <a:off x="1752600" y="457200"/>
            <a:ext cx="4876800" cy="584775"/>
          </a:xfrm>
          <a:prstGeom prst="rect">
            <a:avLst/>
          </a:prstGeom>
          <a:noFill/>
        </p:spPr>
        <p:txBody>
          <a:bodyPr wrap="square" rtlCol="0">
            <a:spAutoFit/>
          </a:bodyPr>
          <a:lstStyle/>
          <a:p>
            <a:pPr algn="ctr"/>
            <a:r>
              <a:rPr lang="fa-IR" sz="3200" dirty="0" smtClean="0">
                <a:solidFill>
                  <a:srgbClr val="00B050"/>
                </a:solidFill>
                <a:cs typeface="B Titr" panose="00000700000000000000" pitchFamily="2" charset="-78"/>
              </a:rPr>
              <a:t>برنامه‌ی توسعه‌ی اقتصادی تبریز</a:t>
            </a:r>
            <a:endParaRPr lang="en-US" sz="3200" dirty="0">
              <a:solidFill>
                <a:srgbClr val="00B050"/>
              </a:solidFill>
              <a:cs typeface="B Titr" panose="00000700000000000000" pitchFamily="2" charset="-78"/>
            </a:endParaRPr>
          </a:p>
        </p:txBody>
      </p:sp>
      <p:sp>
        <p:nvSpPr>
          <p:cNvPr id="3" name="TextBox 2"/>
          <p:cNvSpPr txBox="1"/>
          <p:nvPr/>
        </p:nvSpPr>
        <p:spPr>
          <a:xfrm>
            <a:off x="419100" y="1524000"/>
            <a:ext cx="7772400" cy="1754326"/>
          </a:xfrm>
          <a:prstGeom prst="rect">
            <a:avLst/>
          </a:prstGeom>
          <a:noFill/>
        </p:spPr>
        <p:txBody>
          <a:bodyPr wrap="square" rtlCol="0">
            <a:spAutoFit/>
          </a:bodyPr>
          <a:lstStyle/>
          <a:p>
            <a:pPr marL="531813" indent="-531813" algn="just" rtl="1">
              <a:lnSpc>
                <a:spcPct val="150000"/>
              </a:lnSpc>
              <a:buFont typeface="Wingdings" panose="05000000000000000000" pitchFamily="2" charset="2"/>
              <a:buChar char="q"/>
            </a:pPr>
            <a:r>
              <a:rPr lang="fa-IR" sz="2400" dirty="0" smtClean="0">
                <a:solidFill>
                  <a:srgbClr val="C00000"/>
                </a:solidFill>
                <a:cs typeface="B Zar" panose="00000400000000000000" pitchFamily="2" charset="-78"/>
              </a:rPr>
              <a:t>هدف این برنامه باید ظرفیت‌سازی اقتصادی برای شهر تبریز باشد به‌گونه‌ای که آینده‌ی اقتصادی شهر را بهبود بخشد و در کیفیت زندگی همه‌ی شهروندان تبریز تفاوت‌های جدی ایجاد کند.</a:t>
            </a:r>
            <a:endParaRPr lang="en-US" sz="2400" dirty="0">
              <a:solidFill>
                <a:srgbClr val="C00000"/>
              </a:solidFill>
              <a:cs typeface="B Zar" panose="00000400000000000000" pitchFamily="2" charset="-78"/>
            </a:endParaRPr>
          </a:p>
        </p:txBody>
      </p:sp>
      <p:sp>
        <p:nvSpPr>
          <p:cNvPr id="7" name="TextBox 6"/>
          <p:cNvSpPr txBox="1"/>
          <p:nvPr/>
        </p:nvSpPr>
        <p:spPr>
          <a:xfrm>
            <a:off x="419100" y="3338461"/>
            <a:ext cx="7962900" cy="1694695"/>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380" dirty="0" smtClean="0">
                <a:solidFill>
                  <a:srgbClr val="C00000"/>
                </a:solidFill>
                <a:cs typeface="B Zar" panose="00000400000000000000" pitchFamily="2" charset="-78"/>
              </a:rPr>
              <a:t>در این </a:t>
            </a:r>
            <a:r>
              <a:rPr lang="fa-IR" sz="2400" dirty="0">
                <a:solidFill>
                  <a:srgbClr val="C00000"/>
                </a:solidFill>
                <a:cs typeface="B Zar" panose="00000400000000000000" pitchFamily="2" charset="-78"/>
              </a:rPr>
              <a:t>فرایند</a:t>
            </a:r>
            <a:r>
              <a:rPr lang="fa-IR" sz="2380" dirty="0" smtClean="0">
                <a:solidFill>
                  <a:srgbClr val="C00000"/>
                </a:solidFill>
                <a:cs typeface="B Zar" panose="00000400000000000000" pitchFamily="2" charset="-78"/>
              </a:rPr>
              <a:t> بخش عمومی، بنگاه و بخش غیردولتی شرکایی هستند که می‌باید با هم مشترکاً همکاری و کار کنند تا شرایط بهتری را جهت رشد اقتصادی و ایجاد کار و شغل در سطح شهر فراهم آورند.</a:t>
            </a:r>
            <a:endParaRPr lang="en-US" sz="2380" dirty="0">
              <a:solidFill>
                <a:srgbClr val="C00000"/>
              </a:solidFill>
              <a:cs typeface="B Zar" panose="00000400000000000000" pitchFamily="2" charset="-78"/>
            </a:endParaRPr>
          </a:p>
        </p:txBody>
      </p:sp>
    </p:spTree>
    <p:extLst>
      <p:ext uri="{BB962C8B-B14F-4D97-AF65-F5344CB8AC3E}">
        <p14:creationId xmlns:p14="http://schemas.microsoft.com/office/powerpoint/2010/main" val="1575860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152400"/>
            <a:ext cx="7239000" cy="898525"/>
          </a:xfrm>
        </p:spPr>
        <p:txBody>
          <a:bodyPr rtlCol="0">
            <a:noAutofit/>
          </a:bodyPr>
          <a:lstStyle/>
          <a:p>
            <a:pPr algn="just" rtl="1" eaLnBrk="1" fontAlgn="auto" hangingPunct="1">
              <a:spcAft>
                <a:spcPts val="0"/>
              </a:spcAft>
              <a:defRPr/>
            </a:pPr>
            <a:r>
              <a:rPr lang="fa-IR" sz="3200" dirty="0" smtClean="0">
                <a:solidFill>
                  <a:srgbClr val="333399"/>
                </a:solidFill>
                <a:effectLst>
                  <a:outerShdw blurRad="38100" dist="38100" dir="2700000" algn="tl">
                    <a:srgbClr val="C0C0C0"/>
                  </a:outerShdw>
                </a:effectLst>
                <a:cs typeface="B Titr" pitchFamily="2" charset="-78"/>
              </a:rPr>
              <a:t>برای موفقیت برنامه‌ی استراتژیک تبریز لازم است</a:t>
            </a:r>
            <a:endParaRPr lang="en-US" dirty="0">
              <a:solidFill>
                <a:srgbClr val="333399"/>
              </a:solidFill>
              <a:effectLst>
                <a:outerShdw blurRad="38100" dist="38100" dir="2700000" algn="tl">
                  <a:srgbClr val="C0C0C0"/>
                </a:outerShdw>
              </a:effectLst>
              <a:cs typeface="B Titr" pitchFamily="2" charset="-78"/>
            </a:endParaRPr>
          </a:p>
        </p:txBody>
      </p:sp>
      <p:sp>
        <p:nvSpPr>
          <p:cNvPr id="23555" name="AutoShape 6">
            <a:hlinkClick r:id="rId2" action="ppaction://hlinksldjump" highlightClick="1"/>
          </p:cNvPr>
          <p:cNvSpPr>
            <a:spLocks noChangeArrowheads="1"/>
          </p:cNvSpPr>
          <p:nvPr/>
        </p:nvSpPr>
        <p:spPr bwMode="auto">
          <a:xfrm>
            <a:off x="3657600" y="5181600"/>
            <a:ext cx="1524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endParaRPr>
          </a:p>
        </p:txBody>
      </p:sp>
      <p:sp>
        <p:nvSpPr>
          <p:cNvPr id="6" name="Rectangle 5"/>
          <p:cNvSpPr/>
          <p:nvPr/>
        </p:nvSpPr>
        <p:spPr>
          <a:xfrm>
            <a:off x="577850" y="1168400"/>
            <a:ext cx="7296150" cy="1346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rtl="1" eaLnBrk="1" hangingPunct="1">
              <a:lnSpc>
                <a:spcPct val="150000"/>
              </a:lnSpc>
              <a:buFont typeface="Wingdings" panose="05000000000000000000" pitchFamily="2" charset="2"/>
              <a:buChar char="q"/>
              <a:defRPr/>
            </a:pP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اقدامات شورای شهر، نمایندگان بخش خصوصی (اتاق بازرگانی تبریز) و نمایندگان شهر </a:t>
            </a: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باید در </a:t>
            </a: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راستای ارتقای فضای سرمایه‌گذاری محلی در شهر تبریز باشد تا بدین‌ترتیب رشد مشاغل و توسعه پایدار ممکن شود.</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25</a:t>
            </a:fld>
            <a:endParaRPr lang="en-US" altLang="en-US" sz="1200" dirty="0">
              <a:solidFill>
                <a:schemeClr val="tx1"/>
              </a:solidFill>
              <a:latin typeface="BASAER YAGHUT" pitchFamily="2" charset="0"/>
            </a:endParaRPr>
          </a:p>
        </p:txBody>
      </p:sp>
      <p:sp>
        <p:nvSpPr>
          <p:cNvPr id="8" name="Rectangle 7"/>
          <p:cNvSpPr/>
          <p:nvPr/>
        </p:nvSpPr>
        <p:spPr>
          <a:xfrm>
            <a:off x="577850" y="2514600"/>
            <a:ext cx="7296150" cy="86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rtl="1" eaLnBrk="1" hangingPunct="1">
              <a:lnSpc>
                <a:spcPct val="150000"/>
              </a:lnSpc>
              <a:buFont typeface="Wingdings" panose="05000000000000000000" pitchFamily="2" charset="2"/>
              <a:buChar char="q"/>
              <a:defRPr/>
            </a:pP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تبریز می‌باید نیروی محرکه‌ی رشد محلی و منطقه‌ای (آذربایجان) باشد و از این مجرا به رشد ملی کمک </a:t>
            </a: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کند</a:t>
            </a: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a:t>
            </a:r>
          </a:p>
          <a:p>
            <a:pPr marL="285750" indent="-285750" algn="just" rtl="1" eaLnBrk="1" hangingPunct="1">
              <a:lnSpc>
                <a:spcPct val="150000"/>
              </a:lnSpc>
              <a:buFont typeface="Wingdings" panose="05000000000000000000" pitchFamily="2" charset="2"/>
              <a:buChar char="q"/>
              <a:defRPr/>
            </a:pP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9" name="Rectangle 8"/>
          <p:cNvSpPr/>
          <p:nvPr/>
        </p:nvSpPr>
        <p:spPr>
          <a:xfrm>
            <a:off x="577850" y="3200400"/>
            <a:ext cx="7296150" cy="1295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rtl="1" eaLnBrk="1" hangingPunct="1">
              <a:lnSpc>
                <a:spcPct val="150000"/>
              </a:lnSpc>
              <a:buFont typeface="Wingdings" panose="05000000000000000000" pitchFamily="2" charset="2"/>
              <a:buChar char="q"/>
              <a:defRPr/>
            </a:pP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فضای شهر باید به‌گونه‌ای باشد که شورا و دستگاه‌های اداری به سمت اتخاذ اقدامات خوب (حکمرانی خوب) از نظر اجرای برنامه‌ی استراتژیک شهر، مدیریت مالی شهر، و توجه به منافع همه‌ی ذینفعان رهنمون شوند.</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10" name="Rectangle 9"/>
          <p:cNvSpPr/>
          <p:nvPr/>
        </p:nvSpPr>
        <p:spPr>
          <a:xfrm>
            <a:off x="577850" y="4343400"/>
            <a:ext cx="7296150" cy="1143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rtl="1" eaLnBrk="1" hangingPunct="1">
              <a:lnSpc>
                <a:spcPct val="150000"/>
              </a:lnSpc>
              <a:buFont typeface="Wingdings" panose="05000000000000000000" pitchFamily="2" charset="2"/>
              <a:buChar char="q"/>
              <a:defRPr/>
            </a:pP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شورای شهر، نمایندگان بخش خصوصی و نمایندگان شهر و همه‌ی ذینفعان شهر می‌باید بتوانند نیازهای سرمایه‌گذاری شهری را تشخیص داد، و اولویت‌بندی کنند.</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Tree>
    <p:extLst>
      <p:ext uri="{BB962C8B-B14F-4D97-AF65-F5344CB8AC3E}">
        <p14:creationId xmlns:p14="http://schemas.microsoft.com/office/powerpoint/2010/main" val="1031914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26</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26</a:t>
            </a:fld>
            <a:endParaRPr lang="en-US" altLang="en-US" sz="1200" dirty="0">
              <a:solidFill>
                <a:schemeClr val="tx1"/>
              </a:solidFill>
              <a:latin typeface="BASAER YAGHUT" pitchFamily="2" charset="0"/>
            </a:endParaRPr>
          </a:p>
        </p:txBody>
      </p:sp>
      <p:sp>
        <p:nvSpPr>
          <p:cNvPr id="8" name="Rectangle 7"/>
          <p:cNvSpPr/>
          <p:nvPr/>
        </p:nvSpPr>
        <p:spPr>
          <a:xfrm>
            <a:off x="6553200" y="1676400"/>
            <a:ext cx="1032513" cy="419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304800" y="405825"/>
            <a:ext cx="6802187" cy="584775"/>
          </a:xfrm>
          <a:prstGeom prst="rect">
            <a:avLst/>
          </a:prstGeom>
          <a:noFill/>
        </p:spPr>
        <p:txBody>
          <a:bodyPr wrap="square" rtlCol="0">
            <a:spAutoFit/>
          </a:bodyPr>
          <a:lstStyle/>
          <a:p>
            <a:pPr algn="ctr"/>
            <a:r>
              <a:rPr lang="fa-IR" sz="3200" dirty="0" smtClean="0">
                <a:solidFill>
                  <a:srgbClr val="00B050"/>
                </a:solidFill>
                <a:cs typeface="B Titr" panose="00000700000000000000" pitchFamily="2" charset="-78"/>
              </a:rPr>
              <a:t>برخی هدف‌ها در برنامه‌ی استراتژیک تبریز</a:t>
            </a:r>
            <a:endParaRPr lang="en-US" sz="2400" dirty="0">
              <a:solidFill>
                <a:srgbClr val="3333FF"/>
              </a:solidFill>
              <a:cs typeface="B Titr" panose="00000700000000000000" pitchFamily="2" charset="-78"/>
            </a:endParaRPr>
          </a:p>
        </p:txBody>
      </p:sp>
      <p:sp>
        <p:nvSpPr>
          <p:cNvPr id="9" name="TextBox 8"/>
          <p:cNvSpPr txBox="1"/>
          <p:nvPr/>
        </p:nvSpPr>
        <p:spPr>
          <a:xfrm>
            <a:off x="419101" y="1451400"/>
            <a:ext cx="7772399"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گسترش صنعت گردشگری از طریق برنامه‌های ترویجی، آماده‌سازی سایت‌های تاریخی، طراحی فضاهای تفریحی، ...</a:t>
            </a:r>
            <a:endParaRPr lang="en-US" sz="2200" b="1" dirty="0">
              <a:solidFill>
                <a:schemeClr val="accent2">
                  <a:lumMod val="50000"/>
                </a:schemeClr>
              </a:solidFill>
              <a:cs typeface="B Zar" panose="00000400000000000000" pitchFamily="2" charset="-78"/>
            </a:endParaRPr>
          </a:p>
        </p:txBody>
      </p:sp>
      <p:sp>
        <p:nvSpPr>
          <p:cNvPr id="11" name="TextBox 10"/>
          <p:cNvSpPr txBox="1"/>
          <p:nvPr/>
        </p:nvSpPr>
        <p:spPr>
          <a:xfrm>
            <a:off x="419102" y="2351646"/>
            <a:ext cx="7772398"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توسعه‌ی ستون‌های اقتصادی از قبیل سایت‌های صنعتی، بازارهای منطقه‌ای، ... </a:t>
            </a:r>
            <a:endParaRPr lang="en-US" sz="2200" b="1" dirty="0">
              <a:solidFill>
                <a:schemeClr val="accent2">
                  <a:lumMod val="50000"/>
                </a:schemeClr>
              </a:solidFill>
              <a:cs typeface="B Zar" panose="00000400000000000000" pitchFamily="2" charset="-78"/>
            </a:endParaRPr>
          </a:p>
        </p:txBody>
      </p:sp>
      <p:sp>
        <p:nvSpPr>
          <p:cNvPr id="12" name="TextBox 11"/>
          <p:cNvSpPr txBox="1"/>
          <p:nvPr/>
        </p:nvSpPr>
        <p:spPr>
          <a:xfrm>
            <a:off x="419102" y="3353136"/>
            <a:ext cx="7772398"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بسط زیرساخت‌های فنی (حمل و نقل، اقتصادی، کیفیت زندگی) از قبیل جاده‌ها، مسکل ارزان‌قیمت، امکانات ورزشی، سایت‌های صنعتی، ...</a:t>
            </a:r>
            <a:endParaRPr lang="en-US" sz="2200" b="1" dirty="0">
              <a:solidFill>
                <a:schemeClr val="accent2">
                  <a:lumMod val="50000"/>
                </a:schemeClr>
              </a:solidFill>
              <a:cs typeface="B Zar" panose="00000400000000000000" pitchFamily="2" charset="-78"/>
            </a:endParaRPr>
          </a:p>
        </p:txBody>
      </p:sp>
      <p:sp>
        <p:nvSpPr>
          <p:cNvPr id="13" name="TextBox 12"/>
          <p:cNvSpPr txBox="1"/>
          <p:nvPr/>
        </p:nvSpPr>
        <p:spPr>
          <a:xfrm>
            <a:off x="419103" y="4520082"/>
            <a:ext cx="7772398" cy="1107996"/>
          </a:xfrm>
          <a:prstGeom prst="rect">
            <a:avLst/>
          </a:prstGeom>
          <a:noFill/>
        </p:spPr>
        <p:txBody>
          <a:bodyPr wrap="square" rtlCol="0">
            <a:spAutoFit/>
          </a:bodyPr>
          <a:lstStyle/>
          <a:p>
            <a:pPr marL="619125" indent="-531813" algn="just" rtl="1">
              <a:lnSpc>
                <a:spcPct val="150000"/>
              </a:lnSpc>
              <a:buFont typeface="Wingdings" panose="05000000000000000000" pitchFamily="2" charset="2"/>
              <a:buChar char="q"/>
            </a:pPr>
            <a:r>
              <a:rPr lang="fa-IR" sz="2200" b="1" dirty="0" smtClean="0">
                <a:solidFill>
                  <a:schemeClr val="accent2">
                    <a:lumMod val="50000"/>
                  </a:schemeClr>
                </a:solidFill>
                <a:cs typeface="B Zar" panose="00000400000000000000" pitchFamily="2" charset="-78"/>
              </a:rPr>
              <a:t>شمول و دربرگرفتن اجتماعی همه‌ی اقشار و توسعه‌ی مهارت‌ها از قبیل ایجاد مدارس حرفه‌ای خوب، برنامه‌های فرصت مساوی، ...</a:t>
            </a:r>
          </a:p>
        </p:txBody>
      </p:sp>
    </p:spTree>
    <p:extLst>
      <p:ext uri="{BB962C8B-B14F-4D97-AF65-F5344CB8AC3E}">
        <p14:creationId xmlns:p14="http://schemas.microsoft.com/office/powerpoint/2010/main" val="2481338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spcBef>
                <a:spcPct val="0"/>
              </a:spcBef>
              <a:buFontTx/>
              <a:buNone/>
            </a:pPr>
            <a:fld id="{5FFF3F4D-0C5E-417D-9FC9-F9586C3FB05B}" type="slidenum">
              <a:rPr lang="en-US" altLang="en-US" sz="1200" b="1" smtClean="0">
                <a:solidFill>
                  <a:srgbClr val="898989"/>
                </a:solidFill>
                <a:latin typeface="BASAER YAGHUT" pitchFamily="2" charset="0"/>
              </a:rPr>
              <a:pPr>
                <a:spcBef>
                  <a:spcPct val="0"/>
                </a:spcBef>
                <a:buFontTx/>
                <a:buNone/>
              </a:pPr>
              <a:t>27</a:t>
            </a:fld>
            <a:endParaRPr lang="en-US" altLang="en-US" sz="1200" b="1" smtClean="0">
              <a:solidFill>
                <a:srgbClr val="898989"/>
              </a:solidFill>
              <a:latin typeface="BASAER YAGHUT" pitchFamily="2" charset="0"/>
            </a:endParaRPr>
          </a:p>
        </p:txBody>
      </p:sp>
      <p:sp>
        <p:nvSpPr>
          <p:cNvPr id="6" name="Content Placeholder 2"/>
          <p:cNvSpPr txBox="1">
            <a:spLocks/>
          </p:cNvSpPr>
          <p:nvPr/>
        </p:nvSpPr>
        <p:spPr bwMode="auto">
          <a:xfrm>
            <a:off x="4876800" y="1230313"/>
            <a:ext cx="2667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lgn="r" rtl="0" eaLnBrk="0" fontAlgn="base" hangingPunct="0">
              <a:spcBef>
                <a:spcPct val="20000"/>
              </a:spcBef>
              <a:spcAft>
                <a:spcPct val="0"/>
              </a:spcAft>
              <a:buFont typeface="Arial" charset="0"/>
              <a:buNone/>
              <a:defRPr sz="2400" kern="1200">
                <a:solidFill>
                  <a:schemeClr val="accent1">
                    <a:lumMod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1">
              <a:defRPr/>
            </a:pPr>
            <a:endParaRPr lang="en-US" altLang="en-US" b="1" dirty="0" smtClean="0">
              <a:solidFill>
                <a:schemeClr val="accent6">
                  <a:lumMod val="50000"/>
                </a:schemeClr>
              </a:solidFill>
              <a:cs typeface="B Nazanin" pitchFamily="2" charset="-78"/>
            </a:endParaRPr>
          </a:p>
        </p:txBody>
      </p:sp>
      <p:sp>
        <p:nvSpPr>
          <p:cNvPr id="3" name="Title 2"/>
          <p:cNvSpPr>
            <a:spLocks noGrp="1"/>
          </p:cNvSpPr>
          <p:nvPr>
            <p:ph type="title"/>
          </p:nvPr>
        </p:nvSpPr>
        <p:spPr>
          <a:xfrm>
            <a:off x="2438400" y="5614988"/>
            <a:ext cx="3429000" cy="533400"/>
          </a:xfrm>
          <a:solidFill>
            <a:schemeClr val="accent2">
              <a:lumMod val="60000"/>
              <a:lumOff val="40000"/>
            </a:schemeClr>
          </a:solidFill>
          <a:ln>
            <a:solidFill>
              <a:schemeClr val="accent2">
                <a:lumMod val="50000"/>
              </a:schemeClr>
            </a:solidFill>
          </a:ln>
        </p:spPr>
        <p:txBody>
          <a:bodyPr/>
          <a:lstStyle/>
          <a:p>
            <a:pPr algn="ctr">
              <a:defRPr/>
            </a:pPr>
            <a:r>
              <a:rPr lang="fa-IR" sz="1400" b="1" dirty="0" smtClean="0">
                <a:solidFill>
                  <a:schemeClr val="accent5">
                    <a:lumMod val="50000"/>
                  </a:schemeClr>
                </a:solidFill>
                <a:cs typeface="B Nazanin" panose="00000400000000000000" pitchFamily="2" charset="-78"/>
              </a:rPr>
              <a:t>قیمت زمین و آپارتمان به طور متوسط در تهران</a:t>
            </a:r>
            <a:endParaRPr lang="en-US" sz="1400" b="1" dirty="0">
              <a:solidFill>
                <a:schemeClr val="accent5">
                  <a:lumMod val="50000"/>
                </a:schemeClr>
              </a:solidFill>
              <a:cs typeface="B Nazanin" panose="00000400000000000000" pitchFamily="2" charset="-78"/>
            </a:endParaRPr>
          </a:p>
        </p:txBody>
      </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0838"/>
            <a:ext cx="7391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7655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spcBef>
                <a:spcPct val="0"/>
              </a:spcBef>
              <a:buFontTx/>
              <a:buNone/>
            </a:pPr>
            <a:fld id="{7B53B842-672F-4127-B74B-27D79EF0CD81}"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47988"/>
            <a:ext cx="2439988"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nvPr>
        </p:nvGraphicFramePr>
        <p:xfrm>
          <a:off x="1828800" y="1214411"/>
          <a:ext cx="5400675" cy="1528789"/>
        </p:xfrm>
        <a:graphic>
          <a:graphicData uri="http://schemas.openxmlformats.org/drawingml/2006/table">
            <a:tbl>
              <a:tblPr firstRow="1" bandRow="1"/>
              <a:tblGrid>
                <a:gridCol w="1188149">
                  <a:extLst>
                    <a:ext uri="{9D8B030D-6E8A-4147-A177-3AD203B41FA5}"/>
                  </a:extLst>
                </a:gridCol>
                <a:gridCol w="900112">
                  <a:extLst>
                    <a:ext uri="{9D8B030D-6E8A-4147-A177-3AD203B41FA5}"/>
                  </a:extLst>
                </a:gridCol>
                <a:gridCol w="3312414">
                  <a:extLst>
                    <a:ext uri="{9D8B030D-6E8A-4147-A177-3AD203B41FA5}"/>
                  </a:extLst>
                </a:gridCol>
              </a:tblGrid>
              <a:tr h="4317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r>
                        <a:rPr lang="fa-IR" sz="1800" b="1" dirty="0" smtClean="0">
                          <a:cs typeface="B Zar" panose="00000400000000000000" pitchFamily="2" charset="-78"/>
                        </a:rPr>
                        <a:t>26/7</a:t>
                      </a:r>
                      <a:r>
                        <a:rPr lang="fa-IR" sz="1800" b="1" baseline="0" dirty="0" smtClean="0">
                          <a:cs typeface="B Zar" panose="00000400000000000000" pitchFamily="2" charset="-78"/>
                        </a:rPr>
                        <a:t> برابر</a:t>
                      </a:r>
                      <a:endParaRPr lang="en-US" sz="1800" b="1" dirty="0">
                        <a:cs typeface="B Zar" panose="00000400000000000000" pitchFamily="2" charset="-78"/>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r>
                        <a:rPr lang="fa-IR" sz="1800" b="1" dirty="0" smtClean="0">
                          <a:cs typeface="B Zar" panose="00000400000000000000" pitchFamily="2" charset="-78"/>
                        </a:rPr>
                        <a:t>تهران</a:t>
                      </a:r>
                      <a:endParaRPr lang="en-US" sz="1800" b="1" dirty="0">
                        <a:cs typeface="B Zar" panose="00000400000000000000" pitchFamily="2" charset="-78"/>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a-IR" sz="1800" dirty="0" smtClean="0">
                          <a:cs typeface="B Titr" panose="00000700000000000000" pitchFamily="2" charset="-78"/>
                        </a:rPr>
                        <a:t>رشد قیمت مسکن از سال 80 تا سال 92</a:t>
                      </a:r>
                      <a:endParaRPr lang="en-US" sz="1800" dirty="0">
                        <a:cs typeface="B Titr" panose="00000700000000000000" pitchFamily="2" charset="-78"/>
                      </a:endParaRPr>
                    </a:p>
                  </a:txBody>
                  <a:tcPr marL="91441" marR="91441" marT="45685" marB="4568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extLst>
              </a:tr>
              <a:tr h="365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11/5</a:t>
                      </a:r>
                      <a:endParaRPr lang="en-US" sz="1800" b="1" dirty="0">
                        <a:cs typeface="B Zar" panose="00000400000000000000" pitchFamily="2" charset="-78"/>
                      </a:endParaRPr>
                    </a:p>
                  </a:txBody>
                  <a:tcPr marL="91441" marR="91441" marT="45685" marB="4568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اصفهان</a:t>
                      </a:r>
                      <a:endParaRPr lang="en-US" sz="1800" b="1" dirty="0">
                        <a:cs typeface="B Zar" panose="00000400000000000000" pitchFamily="2" charset="-78"/>
                      </a:endParaRPr>
                    </a:p>
                  </a:txBody>
                  <a:tcPr marL="91441" marR="91441" marT="45685" marB="45685">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algn="r"/>
                      <a:endParaRPr lang="en-US" dirty="0">
                        <a:cs typeface="B Zar" panose="00000400000000000000" pitchFamily="2" charset="-78"/>
                      </a:endParaRPr>
                    </a:p>
                  </a:txBody>
                  <a:tcPr/>
                </a:tc>
                <a:extLst>
                  <a:ext uri="{0D108BD9-81ED-4DB2-BD59-A6C34878D82A}"/>
                </a:extLst>
              </a:tr>
              <a:tr h="365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9/0</a:t>
                      </a:r>
                      <a:endParaRPr lang="en-US" sz="1800" b="1" dirty="0">
                        <a:cs typeface="B Zar" panose="00000400000000000000" pitchFamily="2" charset="-78"/>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تبریز</a:t>
                      </a:r>
                      <a:endParaRPr lang="en-US" sz="1800" b="1" dirty="0">
                        <a:cs typeface="B Zar" panose="00000400000000000000" pitchFamily="2" charset="-78"/>
                      </a:endParaRPr>
                    </a:p>
                  </a:txBody>
                  <a:tcPr marL="91441" marR="91441" marT="45685" marB="45685">
                    <a:lnL w="12700" cmpd="sng">
                      <a:solidFill>
                        <a:sysClr val="window" lastClr="FFFFFF"/>
                      </a:solidFill>
                    </a:lnL>
                    <a:lnR w="381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r"/>
                      <a:endParaRPr lang="en-US" dirty="0">
                        <a:cs typeface="B Zar" panose="00000400000000000000" pitchFamily="2" charset="-78"/>
                      </a:endParaRPr>
                    </a:p>
                  </a:txBody>
                  <a:tcPr/>
                </a:tc>
                <a:extLst>
                  <a:ext uri="{0D108BD9-81ED-4DB2-BD59-A6C34878D82A}"/>
                </a:extLst>
              </a:tr>
              <a:tr h="365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8/8</a:t>
                      </a:r>
                      <a:endParaRPr lang="en-US" sz="1800" b="1" dirty="0">
                        <a:cs typeface="B Zar" panose="00000400000000000000" pitchFamily="2" charset="-78"/>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a-IR" sz="1800" b="1" dirty="0" smtClean="0">
                          <a:cs typeface="B Zar" panose="00000400000000000000" pitchFamily="2" charset="-78"/>
                        </a:rPr>
                        <a:t>کرج</a:t>
                      </a:r>
                      <a:endParaRPr lang="en-US" sz="1800" b="1" dirty="0">
                        <a:cs typeface="B Zar" panose="00000400000000000000" pitchFamily="2" charset="-78"/>
                      </a:endParaRPr>
                    </a:p>
                  </a:txBody>
                  <a:tcPr marL="91441" marR="91441" marT="45685" marB="45685">
                    <a:lnL w="12700" cmpd="sng">
                      <a:solidFill>
                        <a:sysClr val="window" lastClr="FFFFFF"/>
                      </a:solidFill>
                    </a:lnL>
                    <a:lnR w="381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algn="r"/>
                      <a:endParaRPr lang="en-US" dirty="0">
                        <a:cs typeface="B Zar" panose="00000400000000000000" pitchFamily="2" charset="-78"/>
                      </a:endParaRPr>
                    </a:p>
                  </a:txBody>
                  <a:tcPr/>
                </a:tc>
                <a:extLst>
                  <a:ext uri="{0D108BD9-81ED-4DB2-BD59-A6C34878D82A}"/>
                </a:extLst>
              </a:tr>
            </a:tbl>
          </a:graphicData>
        </a:graphic>
      </p:graphicFrame>
      <p:pic>
        <p:nvPicPr>
          <p:cNvPr id="235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47988"/>
            <a:ext cx="2743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00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95400" y="152400"/>
            <a:ext cx="5715000" cy="685800"/>
          </a:xfrm>
        </p:spPr>
        <p:txBody>
          <a:bodyPr rtlCol="0">
            <a:normAutofit/>
          </a:bodyPr>
          <a:lstStyle/>
          <a:p>
            <a:pPr algn="just" rtl="1" eaLnBrk="1" fontAlgn="auto" hangingPunct="1">
              <a:spcAft>
                <a:spcPts val="0"/>
              </a:spcAft>
              <a:defRPr/>
            </a:pPr>
            <a:r>
              <a:rPr lang="fa-IR" sz="3200" dirty="0" smtClean="0">
                <a:solidFill>
                  <a:srgbClr val="333399"/>
                </a:solidFill>
                <a:effectLst>
                  <a:outerShdw blurRad="38100" dist="38100" dir="2700000" algn="tl">
                    <a:srgbClr val="C0C0C0"/>
                  </a:outerShdw>
                </a:effectLst>
                <a:cs typeface="B Titr" pitchFamily="2" charset="-78"/>
              </a:rPr>
              <a:t>سیاست‌گذاری در زمین شهری</a:t>
            </a:r>
            <a:endParaRPr lang="en-US" dirty="0">
              <a:solidFill>
                <a:srgbClr val="333399"/>
              </a:solidFill>
              <a:effectLst>
                <a:outerShdw blurRad="38100" dist="38100" dir="2700000" algn="tl">
                  <a:srgbClr val="C0C0C0"/>
                </a:outerShdw>
              </a:effectLst>
              <a:cs typeface="B Titr" pitchFamily="2" charset="-78"/>
            </a:endParaRPr>
          </a:p>
        </p:txBody>
      </p:sp>
      <p:sp>
        <p:nvSpPr>
          <p:cNvPr id="6" name="Rectangle 5"/>
          <p:cNvSpPr/>
          <p:nvPr/>
        </p:nvSpPr>
        <p:spPr>
          <a:xfrm>
            <a:off x="685800" y="1600200"/>
            <a:ext cx="7772400" cy="304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lnSpc>
                <a:spcPct val="200000"/>
              </a:lnSpc>
              <a:defRPr/>
            </a:pPr>
            <a:r>
              <a:rPr lang="fa-IR" b="1" dirty="0">
                <a:ln w="1905">
                  <a:noFill/>
                </a:ln>
                <a:solidFill>
                  <a:schemeClr val="tx1"/>
                </a:solidFill>
                <a:effectLst>
                  <a:innerShdw blurRad="69850" dist="43180" dir="5400000">
                    <a:srgbClr val="000000">
                      <a:alpha val="65000"/>
                    </a:srgbClr>
                  </a:innerShdw>
                </a:effectLst>
                <a:cs typeface="B Titr" pitchFamily="2" charset="-78"/>
              </a:rPr>
              <a:t>سیاست‌گذاری «زمین‌ شهری» مجموعه‌ی سیاست‌هایی است که دولت‌های مرکزی و محلی در سه بُعد «مالکیت»، «ارزش» و «کاربری» زمین اتخاذ می‌کنند تا بهره‌برداری بهینه از این منبع کمیاب اجتماعی محقق شود. تعیین انواع مالکیت زمین اعم از ملکی و استیجاری، جلوگیری از افزایش ارزش زمین، جلوگیری از بروز سوداگری در زمین و حفظ تعادل بین عرضه و تقاضا از طریق ابزارهای مختلفِ مداخله‌ی دولت مانند وضع انواع مالیات‌ها بر زمین، تعیین نوع و میزان کاربری‌ها و مانند آن‌ها، همگی مسائلی است که در حیطه‌ی سیاست زمین قرار می‌گیرد.</a:t>
            </a:r>
            <a:endParaRPr lang="fa-IR" b="1" dirty="0">
              <a:ln w="1905">
                <a:noFill/>
              </a:ln>
              <a:solidFill>
                <a:schemeClr val="accent4">
                  <a:lumMod val="75000"/>
                </a:schemeClr>
              </a:solidFill>
              <a:effectLst>
                <a:innerShdw blurRad="69850" dist="43180" dir="5400000">
                  <a:srgbClr val="000000">
                    <a:alpha val="65000"/>
                  </a:srgbClr>
                </a:innerShdw>
              </a:effectLst>
              <a:cs typeface="B Titr" pitchFamily="2" charset="-78"/>
            </a:endParaRPr>
          </a:p>
        </p:txBody>
      </p:sp>
      <p:sp>
        <p:nvSpPr>
          <p:cNvPr id="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29</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3108260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0400" y="304800"/>
            <a:ext cx="4114800" cy="571500"/>
          </a:xfrm>
          <a:prstGeom prst="rect">
            <a:avLst/>
          </a:prstGeom>
        </p:spPr>
        <p:txBody>
          <a:bodyPr vert="horz" anchor="b">
            <a:no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a:lstStyle>
          <a:p>
            <a:pPr algn="r"/>
            <a:r>
              <a:rPr lang="fa-IR" altLang="en-US" sz="3200" dirty="0" smtClean="0">
                <a:solidFill>
                  <a:schemeClr val="accent2">
                    <a:lumMod val="75000"/>
                  </a:schemeClr>
                </a:solidFill>
                <a:cs typeface="B Titr" pitchFamily="2" charset="-78"/>
              </a:rPr>
              <a:t>ماهیت توسعه‌ی اقتصادی</a:t>
            </a:r>
            <a:endParaRPr lang="en-US" altLang="en-US" sz="3200" dirty="0" smtClean="0">
              <a:solidFill>
                <a:schemeClr val="accent2">
                  <a:lumMod val="75000"/>
                </a:schemeClr>
              </a:solidFill>
              <a:cs typeface="B Titr" pitchFamily="2" charset="-78"/>
            </a:endParaRPr>
          </a:p>
        </p:txBody>
      </p:sp>
      <p:sp>
        <p:nvSpPr>
          <p:cNvPr id="5" name="Content Placeholder 2"/>
          <p:cNvSpPr txBox="1">
            <a:spLocks/>
          </p:cNvSpPr>
          <p:nvPr/>
        </p:nvSpPr>
        <p:spPr>
          <a:xfrm>
            <a:off x="838200" y="1828800"/>
            <a:ext cx="7259637" cy="3124200"/>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50000"/>
              </a:lnSpc>
              <a:buNone/>
              <a:defRPr/>
            </a:pPr>
            <a:r>
              <a:rPr lang="fa-IR" altLang="en-US" sz="3200" dirty="0" smtClean="0">
                <a:ln>
                  <a:solidFill>
                    <a:schemeClr val="accent1">
                      <a:lumMod val="75000"/>
                    </a:schemeClr>
                  </a:solidFill>
                </a:ln>
                <a:solidFill>
                  <a:schemeClr val="accent6">
                    <a:lumMod val="50000"/>
                  </a:schemeClr>
                </a:solidFill>
                <a:cs typeface="B Mitra" pitchFamily="2" charset="-78"/>
              </a:rPr>
              <a:t>اقتصاد سنتی: تخصیص کارآمد منابع محدود</a:t>
            </a:r>
          </a:p>
          <a:p>
            <a:pPr marL="0" indent="0">
              <a:lnSpc>
                <a:spcPct val="150000"/>
              </a:lnSpc>
              <a:buNone/>
              <a:defRPr/>
            </a:pPr>
            <a:r>
              <a:rPr lang="fa-IR" altLang="en-US" sz="3200" dirty="0" smtClean="0">
                <a:ln>
                  <a:solidFill>
                    <a:schemeClr val="accent1">
                      <a:lumMod val="75000"/>
                    </a:schemeClr>
                  </a:solidFill>
                </a:ln>
                <a:solidFill>
                  <a:schemeClr val="accent6">
                    <a:lumMod val="50000"/>
                  </a:schemeClr>
                </a:solidFill>
                <a:cs typeface="B Mitra" pitchFamily="2" charset="-78"/>
              </a:rPr>
              <a:t>اقتصاد سیاسی: فرایندهای سیاسی و اجتماعی</a:t>
            </a:r>
          </a:p>
          <a:p>
            <a:pPr marL="1349375" indent="-1349375">
              <a:lnSpc>
                <a:spcPct val="150000"/>
              </a:lnSpc>
              <a:buNone/>
              <a:defRPr/>
            </a:pPr>
            <a:r>
              <a:rPr lang="fa-IR" altLang="en-US" sz="3200" dirty="0" smtClean="0">
                <a:ln>
                  <a:solidFill>
                    <a:schemeClr val="accent1">
                      <a:lumMod val="75000"/>
                    </a:schemeClr>
                  </a:solidFill>
                </a:ln>
                <a:solidFill>
                  <a:schemeClr val="accent6">
                    <a:lumMod val="50000"/>
                  </a:schemeClr>
                </a:solidFill>
                <a:cs typeface="B Mitra" pitchFamily="2" charset="-78"/>
              </a:rPr>
              <a:t>اقتصاد توسعه: نقش ارزش‌ها، دیدگاه‌ها و نهادها</a:t>
            </a:r>
          </a:p>
          <a:p>
            <a:pPr marL="1349375" indent="-1349375">
              <a:lnSpc>
                <a:spcPct val="150000"/>
              </a:lnSpc>
              <a:buNone/>
              <a:defRPr/>
            </a:pPr>
            <a:r>
              <a:rPr lang="fa-IR" altLang="en-US" sz="3200" dirty="0" smtClean="0">
                <a:ln>
                  <a:solidFill>
                    <a:schemeClr val="accent1">
                      <a:lumMod val="75000"/>
                    </a:schemeClr>
                  </a:solidFill>
                </a:ln>
                <a:solidFill>
                  <a:schemeClr val="accent6">
                    <a:lumMod val="50000"/>
                  </a:schemeClr>
                </a:solidFill>
                <a:cs typeface="B Mitra" pitchFamily="2" charset="-78"/>
              </a:rPr>
              <a:t>تأکید متفاوت برندسازی با توجه به دیدگاه‌های بالا</a:t>
            </a:r>
            <a:endParaRPr lang="en-US" altLang="en-US" sz="3200" dirty="0" smtClean="0">
              <a:ln>
                <a:solidFill>
                  <a:schemeClr val="accent1">
                    <a:lumMod val="75000"/>
                  </a:schemeClr>
                </a:solidFill>
              </a:ln>
              <a:solidFill>
                <a:schemeClr val="accent6">
                  <a:lumMod val="50000"/>
                </a:schemeClr>
              </a:solidFill>
              <a:cs typeface="B Mitra" pitchFamily="2" charset="-78"/>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srgbClr val="E3DED1">
                    <a:shade val="50000"/>
                  </a:srgbClr>
                </a:solidFill>
              </a:rPr>
              <a:pPr/>
              <a:t>3</a:t>
            </a:fld>
            <a:endParaRPr lang="en-US">
              <a:solidFill>
                <a:srgbClr val="E3DED1">
                  <a:shade val="50000"/>
                </a:srgbClr>
              </a:solidFill>
            </a:endParaRPr>
          </a:p>
        </p:txBody>
      </p:sp>
    </p:spTree>
    <p:extLst>
      <p:ext uri="{BB962C8B-B14F-4D97-AF65-F5344CB8AC3E}">
        <p14:creationId xmlns:p14="http://schemas.microsoft.com/office/powerpoint/2010/main" val="35899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6112" y="168275"/>
            <a:ext cx="6745288" cy="898525"/>
          </a:xfrm>
        </p:spPr>
        <p:txBody>
          <a:bodyPr rtlCol="0">
            <a:normAutofit fontScale="90000"/>
          </a:bodyPr>
          <a:lstStyle/>
          <a:p>
            <a:pPr algn="just" rtl="1" eaLnBrk="1" fontAlgn="auto" hangingPunct="1">
              <a:spcAft>
                <a:spcPts val="0"/>
              </a:spcAft>
              <a:defRPr/>
            </a:pPr>
            <a:r>
              <a:rPr lang="fa-IR" sz="2800" b="1" dirty="0" smtClean="0">
                <a:solidFill>
                  <a:srgbClr val="333399"/>
                </a:solidFill>
                <a:effectLst>
                  <a:outerShdw blurRad="38100" dist="38100" dir="2700000" algn="tl">
                    <a:srgbClr val="C0C0C0"/>
                  </a:outerShdw>
                </a:effectLst>
                <a:latin typeface="Times New Roman" panose="02020603050405020304" pitchFamily="18" charset="0"/>
                <a:cs typeface="Titr" panose="00000700000000000000" pitchFamily="2" charset="-78"/>
              </a:rPr>
              <a:t>توسعه‌ی پایدار با سیاست زمین مناسب شروع می‌شود</a:t>
            </a:r>
            <a:endParaRPr lang="en-US" sz="3600" dirty="0">
              <a:solidFill>
                <a:srgbClr val="333399"/>
              </a:solidFill>
              <a:effectLst>
                <a:outerShdw blurRad="38100" dist="38100" dir="2700000" algn="tl">
                  <a:srgbClr val="C0C0C0"/>
                </a:outerShdw>
              </a:effectLst>
              <a:cs typeface="Titr" panose="00000700000000000000" pitchFamily="2" charset="-78"/>
            </a:endParaRPr>
          </a:p>
        </p:txBody>
      </p:sp>
      <p:sp>
        <p:nvSpPr>
          <p:cNvPr id="6" name="Rectangle 5"/>
          <p:cNvSpPr/>
          <p:nvPr/>
        </p:nvSpPr>
        <p:spPr>
          <a:xfrm>
            <a:off x="304800" y="1447800"/>
            <a:ext cx="7391400" cy="3352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lnSpc>
                <a:spcPct val="200000"/>
              </a:lnSpc>
              <a:defRPr/>
            </a:pPr>
            <a:r>
              <a:rPr lang="fa-IR" b="1" dirty="0">
                <a:ln w="1905">
                  <a:noFill/>
                </a:ln>
                <a:solidFill>
                  <a:srgbClr val="C00000"/>
                </a:solidFill>
                <a:effectLst>
                  <a:innerShdw blurRad="69850" dist="43180" dir="5400000">
                    <a:srgbClr val="000000">
                      <a:alpha val="65000"/>
                    </a:srgbClr>
                  </a:innerShdw>
                </a:effectLst>
                <a:cs typeface="B Titr" pitchFamily="2" charset="-78"/>
              </a:rPr>
              <a:t>شهرها و مناطق را می‌توان به شیوه‌هایی توسعه داد که به اقتصاد و کیفیت زندگی بهتر بینجامد، و یا تسلیم گستردگی نامنظم، بن‌بست ترافیکی و آلودگی شوند.</a:t>
            </a:r>
          </a:p>
          <a:p>
            <a:pPr algn="just" rtl="1" eaLnBrk="1" hangingPunct="1">
              <a:lnSpc>
                <a:spcPct val="200000"/>
              </a:lnSpc>
              <a:defRPr/>
            </a:pPr>
            <a:r>
              <a:rPr lang="fa-IR" b="1" dirty="0">
                <a:ln w="1905">
                  <a:noFill/>
                </a:ln>
                <a:solidFill>
                  <a:srgbClr val="C00000"/>
                </a:solidFill>
                <a:effectLst>
                  <a:innerShdw blurRad="69850" dist="43180" dir="5400000">
                    <a:srgbClr val="000000">
                      <a:alpha val="65000"/>
                    </a:srgbClr>
                  </a:innerShdw>
                </a:effectLst>
                <a:cs typeface="B Titr" pitchFamily="2" charset="-78"/>
              </a:rPr>
              <a:t>وقتی توسعه‌ی شهری و سرمایه‌گذاری عمومی (دولتی) ارزش زمین را ارتقاء می‌دهد، شهرها ممکن است این منابع را برای زیرساخت‌های عمومی یا مسکن اقشار ضعیف به کار بگیرند، یا اجازه دهند این ارزش‌ها ثروت بادآورده‌ای برای مالکان خصوصی شود، و اوضاع نابرابری را وخیم‌تر کند.</a:t>
            </a:r>
            <a:endParaRPr lang="en-US" b="1" dirty="0">
              <a:ln w="1905">
                <a:noFill/>
              </a:ln>
              <a:solidFill>
                <a:srgbClr val="C00000"/>
              </a:solidFill>
              <a:effectLst>
                <a:innerShdw blurRad="69850" dist="43180" dir="5400000">
                  <a:srgbClr val="000000">
                    <a:alpha val="65000"/>
                  </a:srgbClr>
                </a:innerShdw>
              </a:effectLst>
              <a:cs typeface="B Titr" pitchFamily="2" charset="-78"/>
            </a:endParaRPr>
          </a:p>
        </p:txBody>
      </p:sp>
      <p:sp>
        <p:nvSpPr>
          <p:cNvPr id="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30</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375785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71248" y="152400"/>
            <a:ext cx="3352800" cy="898525"/>
          </a:xfrm>
        </p:spPr>
        <p:txBody>
          <a:bodyPr rtlCol="0">
            <a:normAutofit/>
          </a:bodyPr>
          <a:lstStyle/>
          <a:p>
            <a:pPr algn="just" rtl="1" eaLnBrk="1" fontAlgn="auto" hangingPunct="1">
              <a:spcAft>
                <a:spcPts val="0"/>
              </a:spcAft>
              <a:defRPr/>
            </a:pPr>
            <a:r>
              <a:rPr lang="fa-IR" dirty="0" smtClean="0">
                <a:solidFill>
                  <a:srgbClr val="333399"/>
                </a:solidFill>
                <a:effectLst>
                  <a:outerShdw blurRad="38100" dist="38100" dir="2700000" algn="tl">
                    <a:srgbClr val="C0C0C0"/>
                  </a:outerShdw>
                </a:effectLst>
                <a:cs typeface="B Titr" pitchFamily="2" charset="-78"/>
              </a:rPr>
              <a:t>اقتصاد مدرن</a:t>
            </a:r>
            <a:endParaRPr lang="en-US" sz="4800" dirty="0">
              <a:solidFill>
                <a:srgbClr val="333399"/>
              </a:solidFill>
              <a:effectLst>
                <a:outerShdw blurRad="38100" dist="38100" dir="2700000" algn="tl">
                  <a:srgbClr val="C0C0C0"/>
                </a:outerShdw>
              </a:effectLst>
              <a:cs typeface="B Titr" pitchFamily="2" charset="-78"/>
            </a:endParaRPr>
          </a:p>
        </p:txBody>
      </p:sp>
      <p:sp>
        <p:nvSpPr>
          <p:cNvPr id="23555" name="AutoShape 6">
            <a:hlinkClick r:id="rId2" action="ppaction://hlinksldjump" highlightClick="1"/>
          </p:cNvPr>
          <p:cNvSpPr>
            <a:spLocks noChangeArrowheads="1"/>
          </p:cNvSpPr>
          <p:nvPr/>
        </p:nvSpPr>
        <p:spPr bwMode="auto">
          <a:xfrm>
            <a:off x="3657600" y="5181600"/>
            <a:ext cx="1524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endParaRPr>
          </a:p>
        </p:txBody>
      </p:sp>
      <p:sp>
        <p:nvSpPr>
          <p:cNvPr id="6" name="Rectangle 5"/>
          <p:cNvSpPr/>
          <p:nvPr/>
        </p:nvSpPr>
        <p:spPr>
          <a:xfrm>
            <a:off x="876300" y="1536700"/>
            <a:ext cx="6819900" cy="4102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lnSpc>
                <a:spcPct val="200000"/>
              </a:lnSpc>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زمين ارزش توسعه‌اي دارد، اگر در موقعيت طبيعي خود بماند</a:t>
            </a:r>
          </a:p>
          <a:p>
            <a:pPr algn="just" rtl="1" eaLnBrk="1" hangingPunct="1">
              <a:lnSpc>
                <a:spcPct val="200000"/>
              </a:lnSpc>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در اين ديدگاه، زمين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Land</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طبيعت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Nature</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و محيط‌زيست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Environment</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مفاهيم بسيار وابسته و گاه مترادف‌اند.</a:t>
            </a:r>
          </a:p>
          <a:p>
            <a:pPr algn="just" rtl="1" eaLnBrk="1" hangingPunct="1">
              <a:lnSpc>
                <a:spcPct val="200000"/>
              </a:lnSpc>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در اين ديدگاه، مسؤوليت حفظ توان‌هاي محيط‌زيست براي خلق جريان دائمي بين‌نسلي براي همه‌ي آحاد جامعه مدنظر است.</a:t>
            </a:r>
          </a:p>
          <a:p>
            <a:pPr algn="just" rtl="1" eaLnBrk="1" hangingPunct="1">
              <a:lnSpc>
                <a:spcPct val="200000"/>
              </a:lnSpc>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حركت به سمت چارچوب سيستماتيك خلق ارزش</a:t>
            </a:r>
          </a:p>
          <a:p>
            <a:pPr algn="just" rtl="1" eaLnBrk="1" hangingPunct="1">
              <a:lnSpc>
                <a:spcPct val="200000"/>
              </a:lnSpc>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مكان‌سازي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Placemaking</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به مثابه‌ي ابزار توسعه‌ي اقتصادي</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31</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62555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txBox="1">
            <a:spLocks/>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fld id="{62DBD9BB-9754-4244-B319-DFA585BAE090}" type="slidenum">
              <a:rPr lang="en-US" altLang="en-US" sz="1100" b="1">
                <a:solidFill>
                  <a:schemeClr val="tx1"/>
                </a:solidFill>
                <a:latin typeface="BASAER YAGHUT" pitchFamily="2" charset="0"/>
              </a:rPr>
              <a:pPr algn="ctr" eaLnBrk="1" hangingPunct="1">
                <a:spcBef>
                  <a:spcPct val="0"/>
                </a:spcBef>
                <a:buFontTx/>
                <a:buNone/>
              </a:pPr>
              <a:t>32</a:t>
            </a:fld>
            <a:endParaRPr lang="en-US" altLang="en-US" sz="1800" b="1">
              <a:solidFill>
                <a:schemeClr val="tx1"/>
              </a:solidFill>
              <a:latin typeface="BASAER YAGHUT" pitchFamily="2" charset="0"/>
            </a:endParaRPr>
          </a:p>
        </p:txBody>
      </p:sp>
      <p:sp>
        <p:nvSpPr>
          <p:cNvPr id="2" name="Title 1"/>
          <p:cNvSpPr>
            <a:spLocks noGrp="1"/>
          </p:cNvSpPr>
          <p:nvPr>
            <p:ph type="title"/>
          </p:nvPr>
        </p:nvSpPr>
        <p:spPr>
          <a:xfrm>
            <a:off x="2286000" y="5181600"/>
            <a:ext cx="3200400" cy="639763"/>
          </a:xfrm>
          <a:solidFill>
            <a:schemeClr val="accent2">
              <a:lumMod val="60000"/>
              <a:lumOff val="40000"/>
            </a:schemeClr>
          </a:solidFill>
          <a:ln>
            <a:solidFill>
              <a:schemeClr val="accent2">
                <a:lumMod val="50000"/>
              </a:schemeClr>
            </a:solidFill>
          </a:ln>
        </p:spPr>
        <p:txBody>
          <a:bodyPr/>
          <a:lstStyle/>
          <a:p>
            <a:pPr algn="r" rtl="1">
              <a:defRPr/>
            </a:pPr>
            <a:r>
              <a:rPr lang="fa-IR" sz="1400" b="1" dirty="0" smtClean="0">
                <a:solidFill>
                  <a:schemeClr val="accent5">
                    <a:lumMod val="50000"/>
                  </a:schemeClr>
                </a:solidFill>
                <a:cs typeface="B Nazanin" panose="00000400000000000000" pitchFamily="2" charset="-78"/>
              </a:rPr>
              <a:t>درصد متوسط رشد سالانه جمعیت  ۱۳۳۵ - ۱۳۹۵</a:t>
            </a:r>
            <a:endParaRPr lang="en-US" sz="1400" b="1" dirty="0">
              <a:solidFill>
                <a:schemeClr val="accent5">
                  <a:lumMod val="50000"/>
                </a:schemeClr>
              </a:solidFill>
              <a:cs typeface="B Nazanin" panose="00000400000000000000" pitchFamily="2" charset="-78"/>
            </a:endParaRP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l="-2" t="16710" r="-1952"/>
          <a:stretch>
            <a:fillRect/>
          </a:stretch>
        </p:blipFill>
        <p:spPr bwMode="auto">
          <a:xfrm>
            <a:off x="29570" y="685800"/>
            <a:ext cx="751423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180157"/>
      </p:ext>
    </p:extLst>
  </p:cSld>
  <p:clrMapOvr>
    <a:masterClrMapping/>
  </p:clrMapOvr>
  <p:transition spd="slow">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095500" y="6181725"/>
            <a:ext cx="3733800" cy="523875"/>
          </a:xfrm>
          <a:solidFill>
            <a:schemeClr val="accent2">
              <a:lumMod val="60000"/>
              <a:lumOff val="40000"/>
            </a:schemeClr>
          </a:solidFill>
          <a:ln>
            <a:solidFill>
              <a:schemeClr val="accent2">
                <a:lumMod val="50000"/>
              </a:schemeClr>
            </a:solidFill>
          </a:ln>
        </p:spPr>
        <p:txBody>
          <a:bodyPr/>
          <a:lstStyle/>
          <a:p>
            <a:pPr marL="0" indent="0" algn="ctr" rtl="1">
              <a:buFont typeface="Arial" panose="020B0604020202020204" pitchFamily="34" charset="0"/>
              <a:buNone/>
              <a:defRPr/>
            </a:pPr>
            <a:r>
              <a:rPr lang="fa-IR" altLang="en-US" sz="1400" b="1" dirty="0" smtClean="0">
                <a:solidFill>
                  <a:schemeClr val="accent5">
                    <a:lumMod val="50000"/>
                  </a:schemeClr>
                </a:solidFill>
                <a:cs typeface="B Nazanin" panose="00000400000000000000" pitchFamily="2" charset="-78"/>
              </a:rPr>
              <a:t>تحولات خانوار و بعد خانوار</a:t>
            </a:r>
            <a:br>
              <a:rPr lang="fa-IR" altLang="en-US" sz="1400" b="1" dirty="0" smtClean="0">
                <a:solidFill>
                  <a:schemeClr val="accent5">
                    <a:lumMod val="50000"/>
                  </a:schemeClr>
                </a:solidFill>
                <a:cs typeface="B Nazanin" panose="00000400000000000000" pitchFamily="2" charset="-78"/>
              </a:rPr>
            </a:br>
            <a:r>
              <a:rPr lang="fa-IR" altLang="en-US" sz="1400" b="1" dirty="0" smtClean="0">
                <a:solidFill>
                  <a:schemeClr val="accent5">
                    <a:lumMod val="50000"/>
                  </a:schemeClr>
                </a:solidFill>
                <a:cs typeface="B Nazanin" panose="00000400000000000000" pitchFamily="2" charset="-78"/>
              </a:rPr>
              <a:t>۱۳۵۵ - ۱۳۹۵</a:t>
            </a:r>
          </a:p>
        </p:txBody>
      </p:sp>
      <p:sp>
        <p:nvSpPr>
          <p:cNvPr id="15363" name="Slide Number Placeholder 3"/>
          <p:cNvSpPr txBox="1">
            <a:spLocks/>
          </p:cNvSpPr>
          <p:nvPr/>
        </p:nvSpPr>
        <p:spPr bwMode="auto">
          <a:xfrm>
            <a:off x="8382000" y="6462713"/>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fld id="{03886278-0187-4167-8970-334C291E5A02}" type="slidenum">
              <a:rPr lang="en-US" altLang="en-US" sz="1100" b="1">
                <a:solidFill>
                  <a:schemeClr val="tx1"/>
                </a:solidFill>
                <a:latin typeface="BASAER YAGHUT" pitchFamily="2" charset="0"/>
              </a:rPr>
              <a:pPr algn="ctr" eaLnBrk="1" hangingPunct="1">
                <a:spcBef>
                  <a:spcPct val="0"/>
                </a:spcBef>
                <a:buFontTx/>
                <a:buNone/>
              </a:pPr>
              <a:t>33</a:t>
            </a:fld>
            <a:endParaRPr lang="en-US" altLang="en-US" sz="1800" b="1">
              <a:solidFill>
                <a:schemeClr val="tx1"/>
              </a:solidFill>
              <a:latin typeface="BASAER YAGHUT" pitchFamily="2" charset="0"/>
            </a:endParaRP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2999"/>
            <a:ext cx="7467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767116"/>
      </p:ext>
    </p:extLst>
  </p:cSld>
  <p:clrMapOvr>
    <a:masterClrMapping/>
  </p:clrMapOvr>
  <p:transition spd="slow">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857375" y="5618163"/>
            <a:ext cx="4267200" cy="381000"/>
          </a:xfrm>
          <a:solidFill>
            <a:schemeClr val="accent2">
              <a:lumMod val="60000"/>
              <a:lumOff val="40000"/>
            </a:schemeClr>
          </a:solidFill>
          <a:ln>
            <a:solidFill>
              <a:schemeClr val="accent2">
                <a:lumMod val="50000"/>
              </a:schemeClr>
            </a:solidFill>
          </a:ln>
        </p:spPr>
        <p:txBody>
          <a:bodyPr/>
          <a:lstStyle/>
          <a:p>
            <a:pPr marL="0" indent="0" algn="ctr" rtl="1">
              <a:buFont typeface="Arial" panose="020B0604020202020204" pitchFamily="34" charset="0"/>
              <a:buNone/>
              <a:defRPr/>
            </a:pPr>
            <a:r>
              <a:rPr lang="fa-IR" sz="1400" b="1" dirty="0" smtClean="0">
                <a:solidFill>
                  <a:schemeClr val="accent5">
                    <a:lumMod val="50000"/>
                  </a:schemeClr>
                </a:solidFill>
                <a:cs typeface="B Nazanin" panose="00000400000000000000" pitchFamily="2" charset="-78"/>
              </a:rPr>
              <a:t>واحدهای مسکونی بر حسب مساحت زیربنا: ۱۳۹۵</a:t>
            </a:r>
            <a:endParaRPr lang="en-US" sz="1400" b="1" dirty="0">
              <a:solidFill>
                <a:schemeClr val="accent5">
                  <a:lumMod val="50000"/>
                </a:schemeClr>
              </a:solidFill>
              <a:cs typeface="B Nazanin" panose="00000400000000000000" pitchFamily="2" charset="-78"/>
            </a:endParaRPr>
          </a:p>
        </p:txBody>
      </p:sp>
      <p:pic>
        <p:nvPicPr>
          <p:cNvPr id="174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295400"/>
            <a:ext cx="64960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0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2162175" y="6096000"/>
            <a:ext cx="4953000" cy="457200"/>
          </a:xfrm>
          <a:prstGeom prst="rect">
            <a:avLst/>
          </a:prstGeom>
          <a:solidFill>
            <a:schemeClr val="accent2">
              <a:lumMod val="60000"/>
              <a:lumOff val="40000"/>
            </a:schemeClr>
          </a:solidFill>
          <a:ln>
            <a:solidFill>
              <a:schemeClr val="accent2">
                <a:lumMod val="50000"/>
              </a:schemeClr>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AF9738"/>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AF9738"/>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AF9738"/>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AF9738"/>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AF973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Font typeface="Arial" panose="020B0604020202020204" pitchFamily="34" charset="0"/>
              <a:buNone/>
              <a:defRPr/>
            </a:pPr>
            <a:r>
              <a:rPr lang="fa-IR" sz="1200" b="1" dirty="0" smtClean="0">
                <a:solidFill>
                  <a:schemeClr val="accent5">
                    <a:lumMod val="50000"/>
                  </a:schemeClr>
                </a:solidFill>
                <a:cs typeface="B Nazanin" panose="00000400000000000000" pitchFamily="2" charset="-78"/>
              </a:rPr>
              <a:t>توزیع فراوانی تعداد واحدهای مسکونی معامله‌شده بر حسب سطح زیربنا در اسفندماه سال ۱۳۹۵ (درصد)</a:t>
            </a:r>
            <a:endParaRPr lang="en-US" sz="1200" b="1" dirty="0">
              <a:solidFill>
                <a:schemeClr val="accent5">
                  <a:lumMod val="50000"/>
                </a:schemeClr>
              </a:solidFill>
              <a:cs typeface="B Nazanin" panose="00000400000000000000" pitchFamily="2" charset="-78"/>
            </a:endParaRPr>
          </a:p>
        </p:txBody>
      </p:sp>
    </p:spTree>
    <p:extLst>
      <p:ext uri="{BB962C8B-B14F-4D97-AF65-F5344CB8AC3E}">
        <p14:creationId xmlns:p14="http://schemas.microsoft.com/office/powerpoint/2010/main" val="1587816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0" y="2663825"/>
            <a:ext cx="4419600" cy="307975"/>
          </a:xfrm>
          <a:solidFill>
            <a:schemeClr val="accent2">
              <a:lumMod val="60000"/>
              <a:lumOff val="40000"/>
            </a:schemeClr>
          </a:solidFill>
          <a:ln>
            <a:solidFill>
              <a:schemeClr val="accent2">
                <a:lumMod val="50000"/>
              </a:schemeClr>
            </a:solidFill>
          </a:ln>
        </p:spPr>
        <p:txBody>
          <a:bodyPr/>
          <a:lstStyle/>
          <a:p>
            <a:pPr rtl="1">
              <a:defRPr/>
            </a:pPr>
            <a:r>
              <a:rPr lang="fa-IR" altLang="en-US" sz="1400" b="1" dirty="0" smtClean="0">
                <a:solidFill>
                  <a:schemeClr val="accent5">
                    <a:lumMod val="50000"/>
                  </a:schemeClr>
                </a:solidFill>
                <a:cs typeface="B Nazanin" panose="00000400000000000000" pitchFamily="2" charset="-78"/>
              </a:rPr>
              <a:t>متوسط اجاره‌بهای یک متر مربع آپارتمان در شهر تهران  (هزار ریال)</a:t>
            </a:r>
            <a:endParaRPr lang="en-US" altLang="en-US" sz="1400" dirty="0" smtClean="0">
              <a:solidFill>
                <a:schemeClr val="accent5">
                  <a:lumMod val="50000"/>
                </a:schemeClr>
              </a:solidFill>
              <a:cs typeface="B Nazanin" panose="00000400000000000000" pitchFamily="2" charset="-78"/>
            </a:endParaRPr>
          </a:p>
        </p:txBody>
      </p:sp>
      <p:sp>
        <p:nvSpPr>
          <p:cNvPr id="215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r>
            <a:br>
              <a:rPr lang="en-US" altLang="en-US" sz="1800">
                <a:solidFill>
                  <a:schemeClr val="tx1"/>
                </a:solidFill>
                <a:latin typeface="Arial" panose="020B0604020202020204" pitchFamily="34" charset="0"/>
              </a:rPr>
            </a:br>
            <a:endParaRPr lang="en-US" altLang="en-US" sz="1800">
              <a:solidFill>
                <a:schemeClr val="tx1"/>
              </a:solidFill>
              <a:latin typeface="Arial" panose="020B0604020202020204" pitchFamily="34" charset="0"/>
            </a:endParaRPr>
          </a:p>
        </p:txBody>
      </p:sp>
      <p:sp>
        <p:nvSpPr>
          <p:cNvPr id="21508" name="Rectangle 5"/>
          <p:cNvSpPr>
            <a:spLocks noChangeArrowheads="1"/>
          </p:cNvSpPr>
          <p:nvPr/>
        </p:nvSpPr>
        <p:spPr bwMode="auto">
          <a:xfrm>
            <a:off x="0" y="0"/>
            <a:ext cx="3017838" cy="635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15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r>
            <a:br>
              <a:rPr lang="en-US" altLang="en-US" sz="1800">
                <a:solidFill>
                  <a:schemeClr val="tx1"/>
                </a:solidFill>
                <a:latin typeface="Arial" panose="020B0604020202020204" pitchFamily="34" charset="0"/>
              </a:rPr>
            </a:br>
            <a:endParaRPr lang="en-US" altLang="en-US" sz="1800">
              <a:solidFill>
                <a:schemeClr val="tx1"/>
              </a:solidFill>
              <a:latin typeface="Arial" panose="020B0604020202020204" pitchFamily="34" charset="0"/>
            </a:endParaRPr>
          </a:p>
        </p:txBody>
      </p:sp>
      <p:sp>
        <p:nvSpPr>
          <p:cNvPr id="21510" name="Rectangle 8"/>
          <p:cNvSpPr>
            <a:spLocks noChangeArrowheads="1"/>
          </p:cNvSpPr>
          <p:nvPr/>
        </p:nvSpPr>
        <p:spPr bwMode="auto">
          <a:xfrm>
            <a:off x="0" y="0"/>
            <a:ext cx="3017838" cy="635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151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r>
            <a:br>
              <a:rPr lang="en-US" altLang="en-US" sz="1800">
                <a:solidFill>
                  <a:schemeClr val="tx1"/>
                </a:solidFill>
                <a:latin typeface="Arial" panose="020B0604020202020204" pitchFamily="34" charset="0"/>
              </a:rPr>
            </a:br>
            <a:endParaRPr lang="en-US" altLang="en-US" sz="1800">
              <a:solidFill>
                <a:schemeClr val="tx1"/>
              </a:solidFill>
              <a:latin typeface="Arial" panose="020B0604020202020204" pitchFamily="34" charset="0"/>
            </a:endParaRPr>
          </a:p>
        </p:txBody>
      </p:sp>
      <p:sp>
        <p:nvSpPr>
          <p:cNvPr id="21512" name="Rectangle 11"/>
          <p:cNvSpPr>
            <a:spLocks noChangeArrowheads="1"/>
          </p:cNvSpPr>
          <p:nvPr/>
        </p:nvSpPr>
        <p:spPr bwMode="auto">
          <a:xfrm>
            <a:off x="0" y="0"/>
            <a:ext cx="3017838" cy="635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151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r>
            <a:br>
              <a:rPr lang="en-US" altLang="en-US" sz="1800">
                <a:solidFill>
                  <a:schemeClr val="tx1"/>
                </a:solidFill>
                <a:latin typeface="Arial" panose="020B0604020202020204" pitchFamily="34" charset="0"/>
              </a:rPr>
            </a:br>
            <a:endParaRPr lang="en-US" altLang="en-US" sz="1800">
              <a:solidFill>
                <a:schemeClr val="tx1"/>
              </a:solidFill>
              <a:latin typeface="Arial" panose="020B0604020202020204" pitchFamily="34" charset="0"/>
            </a:endParaRPr>
          </a:p>
        </p:txBody>
      </p:sp>
      <p:sp>
        <p:nvSpPr>
          <p:cNvPr id="21514" name="Rectangle 14"/>
          <p:cNvSpPr>
            <a:spLocks noChangeArrowheads="1"/>
          </p:cNvSpPr>
          <p:nvPr/>
        </p:nvSpPr>
        <p:spPr bwMode="auto">
          <a:xfrm>
            <a:off x="0" y="0"/>
            <a:ext cx="3017838" cy="6350"/>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1515" name="Slide Number Placeholder 12"/>
          <p:cNvSpPr>
            <a:spLocks noGrp="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spcBef>
                <a:spcPct val="0"/>
              </a:spcBef>
              <a:buFontTx/>
              <a:buNone/>
            </a:pPr>
            <a:fld id="{58A226FF-6F7E-4199-AADF-8C3F125AA2F4}" type="slidenum">
              <a:rPr lang="en-US" altLang="en-US" sz="1400" smtClean="0">
                <a:solidFill>
                  <a:srgbClr val="898989"/>
                </a:solidFill>
                <a:latin typeface="BASAER YAGHUT" pitchFamily="2" charset="0"/>
              </a:rPr>
              <a:pPr>
                <a:spcBef>
                  <a:spcPct val="0"/>
                </a:spcBef>
                <a:buFontTx/>
                <a:buNone/>
              </a:pPr>
              <a:t>36</a:t>
            </a:fld>
            <a:endParaRPr lang="en-US" altLang="en-US" sz="1400" smtClean="0">
              <a:solidFill>
                <a:srgbClr val="898989"/>
              </a:solidFill>
              <a:latin typeface="BASAER YAGHUT" pitchFamily="2" charset="0"/>
            </a:endParaRPr>
          </a:p>
        </p:txBody>
      </p:sp>
      <p:pic>
        <p:nvPicPr>
          <p:cNvPr id="215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31400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9962" y="41607"/>
            <a:ext cx="690403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3436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436019" y="6172200"/>
            <a:ext cx="4267200" cy="533400"/>
          </a:xfrm>
          <a:solidFill>
            <a:schemeClr val="accent2">
              <a:lumMod val="60000"/>
              <a:lumOff val="40000"/>
            </a:schemeClr>
          </a:solidFill>
          <a:ln>
            <a:solidFill>
              <a:schemeClr val="accent2">
                <a:lumMod val="50000"/>
              </a:schemeClr>
            </a:solidFill>
          </a:ln>
        </p:spPr>
        <p:txBody>
          <a:bodyPr/>
          <a:lstStyle/>
          <a:p>
            <a:pPr marL="0" indent="0" algn="ctr" rtl="1">
              <a:buFont typeface="Arial" panose="020B0604020202020204" pitchFamily="34" charset="0"/>
              <a:buNone/>
              <a:defRPr/>
            </a:pPr>
            <a:r>
              <a:rPr lang="fa-IR" sz="1400" b="1" dirty="0" smtClean="0">
                <a:solidFill>
                  <a:schemeClr val="accent5">
                    <a:lumMod val="50000"/>
                  </a:schemeClr>
                </a:solidFill>
                <a:cs typeface="B Nazanin" panose="00000400000000000000" pitchFamily="2" charset="-78"/>
              </a:rPr>
              <a:t>توزیع نسبی خانوارها در واحدهای مسکونی معمولی به تفکیک نحوه تصرف محل سکونت : ۱۳۹۵</a:t>
            </a:r>
            <a:endParaRPr lang="en-US" sz="1400" b="1" dirty="0">
              <a:solidFill>
                <a:schemeClr val="accent5">
                  <a:lumMod val="50000"/>
                </a:schemeClr>
              </a:solidFill>
              <a:cs typeface="B Nazanin" panose="00000400000000000000" pitchFamily="2" charset="-78"/>
            </a:endParaRPr>
          </a:p>
        </p:txBody>
      </p:sp>
      <p:pic>
        <p:nvPicPr>
          <p:cNvPr id="286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85862"/>
            <a:ext cx="7005638"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37</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4018655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1219200" y="2490716"/>
            <a:ext cx="2286000" cy="106680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AF9738"/>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AF9738"/>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AF9738"/>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AF9738"/>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AF973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Font typeface="Arial" panose="020B0604020202020204" pitchFamily="34" charset="0"/>
              <a:buNone/>
              <a:defRPr/>
            </a:pPr>
            <a:endParaRPr lang="fa-IR" sz="1600" b="1" dirty="0" smtClean="0">
              <a:solidFill>
                <a:schemeClr val="tx1">
                  <a:lumMod val="85000"/>
                  <a:lumOff val="15000"/>
                </a:schemeClr>
              </a:solidFill>
              <a:cs typeface="B Nazanin" panose="00000400000000000000" pitchFamily="2" charset="-78"/>
            </a:endParaRPr>
          </a:p>
          <a:p>
            <a:pPr marL="0" indent="0" algn="ctr" rtl="1">
              <a:buFont typeface="Arial" panose="020B0604020202020204" pitchFamily="34" charset="0"/>
              <a:buNone/>
              <a:defRPr/>
            </a:pPr>
            <a:r>
              <a:rPr lang="fa-IR" sz="1600" b="1" dirty="0" smtClean="0">
                <a:solidFill>
                  <a:schemeClr val="accent5">
                    <a:lumMod val="50000"/>
                  </a:schemeClr>
                </a:solidFill>
                <a:cs typeface="B Nazanin" panose="00000400000000000000" pitchFamily="2" charset="-78"/>
              </a:rPr>
              <a:t>توزیع واحدهای خالی مسکونی</a:t>
            </a:r>
            <a:br>
              <a:rPr lang="fa-IR" sz="1600" b="1" dirty="0" smtClean="0">
                <a:solidFill>
                  <a:schemeClr val="accent5">
                    <a:lumMod val="50000"/>
                  </a:schemeClr>
                </a:solidFill>
                <a:cs typeface="B Nazanin" panose="00000400000000000000" pitchFamily="2" charset="-78"/>
              </a:rPr>
            </a:br>
            <a:r>
              <a:rPr lang="fa-IR" sz="1600" b="1" dirty="0" smtClean="0">
                <a:solidFill>
                  <a:schemeClr val="accent5">
                    <a:lumMod val="50000"/>
                  </a:schemeClr>
                </a:solidFill>
                <a:cs typeface="B Nazanin" panose="00000400000000000000" pitchFamily="2" charset="-78"/>
              </a:rPr>
              <a:t> ۱۳۹۰ - ۱۳۹۵</a:t>
            </a:r>
            <a:endParaRPr lang="en-US" sz="1600" b="1" dirty="0">
              <a:solidFill>
                <a:schemeClr val="accent5">
                  <a:lumMod val="50000"/>
                </a:schemeClr>
              </a:solidFill>
              <a:cs typeface="B Nazanin" panose="00000400000000000000" pitchFamily="2" charset="-78"/>
            </a:endParaRPr>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616" y="685800"/>
            <a:ext cx="50577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839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609600"/>
            <a:ext cx="6910754" cy="533400"/>
          </a:xfrm>
        </p:spPr>
        <p:txBody>
          <a:bodyPr/>
          <a:lstStyle/>
          <a:p>
            <a:pPr algn="ctr" rtl="1"/>
            <a:r>
              <a:rPr lang="fa-IR" altLang="en-US" sz="2215" b="1" dirty="0">
                <a:solidFill>
                  <a:srgbClr val="FF0000"/>
                </a:solidFill>
                <a:cs typeface="B Titr" panose="00000700000000000000" pitchFamily="2" charset="-78"/>
              </a:rPr>
              <a:t>روند واحد مسکونی در پروانه‌های ساختمانی مناطق شهری کشور</a:t>
            </a:r>
          </a:p>
        </p:txBody>
      </p:sp>
      <p:graphicFrame>
        <p:nvGraphicFramePr>
          <p:cNvPr id="5" name="Chart 4"/>
          <p:cNvGraphicFramePr/>
          <p:nvPr/>
        </p:nvGraphicFramePr>
        <p:xfrm>
          <a:off x="703385" y="1740877"/>
          <a:ext cx="7781247" cy="4220337"/>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15">
                <a:solidFill>
                  <a:srgbClr val="AF9738"/>
                </a:solidFill>
                <a:latin typeface="Calibri" panose="020F0502020204030204" pitchFamily="34" charset="0"/>
              </a:defRPr>
            </a:lvl1pPr>
            <a:lvl2pPr marL="685817" indent="-263776">
              <a:spcBef>
                <a:spcPct val="20000"/>
              </a:spcBef>
              <a:buFont typeface="Arial" panose="020B0604020202020204" pitchFamily="34" charset="0"/>
              <a:buChar char="–"/>
              <a:defRPr sz="1846">
                <a:solidFill>
                  <a:srgbClr val="AF9738"/>
                </a:solidFill>
                <a:latin typeface="Calibri" panose="020F0502020204030204" pitchFamily="34" charset="0"/>
              </a:defRPr>
            </a:lvl2pPr>
            <a:lvl3pPr marL="1055103" indent="-211021">
              <a:spcBef>
                <a:spcPct val="20000"/>
              </a:spcBef>
              <a:buFont typeface="Arial" panose="020B0604020202020204" pitchFamily="34" charset="0"/>
              <a:buChar char="•"/>
              <a:defRPr>
                <a:solidFill>
                  <a:srgbClr val="AF9738"/>
                </a:solidFill>
                <a:latin typeface="Calibri" panose="020F0502020204030204" pitchFamily="34" charset="0"/>
              </a:defRPr>
            </a:lvl3pPr>
            <a:lvl4pPr marL="1477145" indent="-211021">
              <a:spcBef>
                <a:spcPct val="20000"/>
              </a:spcBef>
              <a:buFont typeface="Arial" panose="020B0604020202020204" pitchFamily="34" charset="0"/>
              <a:buChar char="–"/>
              <a:defRPr sz="1477">
                <a:solidFill>
                  <a:srgbClr val="AF9738"/>
                </a:solidFill>
                <a:latin typeface="Calibri" panose="020F0502020204030204" pitchFamily="34" charset="0"/>
              </a:defRPr>
            </a:lvl4pPr>
            <a:lvl5pPr marL="1899186" indent="-211021">
              <a:spcBef>
                <a:spcPct val="20000"/>
              </a:spcBef>
              <a:buFont typeface="Arial" panose="020B0604020202020204" pitchFamily="34" charset="0"/>
              <a:buChar char="»"/>
              <a:defRPr sz="1477">
                <a:solidFill>
                  <a:srgbClr val="AF9738"/>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9pPr>
          </a:lstStyle>
          <a:p>
            <a:pPr>
              <a:spcBef>
                <a:spcPct val="0"/>
              </a:spcBef>
              <a:buFontTx/>
              <a:buNone/>
            </a:pPr>
            <a:fld id="{0E0E7D11-8FFB-48E8-B8B0-6311DA32DB49}" type="slidenum">
              <a:rPr lang="en-US" altLang="en-US" sz="1108">
                <a:solidFill>
                  <a:srgbClr val="898989"/>
                </a:solidFill>
                <a:latin typeface="BASAER YAGHUT" pitchFamily="2" charset="0"/>
              </a:rPr>
              <a:pPr>
                <a:spcBef>
                  <a:spcPct val="0"/>
                </a:spcBef>
                <a:buFontTx/>
                <a:buNone/>
              </a:pPr>
              <a:t>39</a:t>
            </a:fld>
            <a:endParaRPr lang="en-US" altLang="en-US" sz="1108">
              <a:solidFill>
                <a:srgbClr val="898989"/>
              </a:solidFill>
              <a:latin typeface="BASAER YAGHUT" pitchFamily="2" charset="0"/>
            </a:endParaRPr>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39</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616460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6477000" cy="3970318"/>
          </a:xfrm>
          <a:prstGeom prst="rect">
            <a:avLst/>
          </a:prstGeom>
          <a:noFill/>
        </p:spPr>
        <p:txBody>
          <a:bodyPr wrap="square" rtlCol="0">
            <a:spAutoFit/>
          </a:bodyPr>
          <a:lstStyle/>
          <a:p>
            <a:pPr algn="just" rtl="1">
              <a:lnSpc>
                <a:spcPct val="200000"/>
              </a:lnSpc>
            </a:pPr>
            <a:r>
              <a:rPr lang="fa-IR" dirty="0" smtClean="0">
                <a:solidFill>
                  <a:srgbClr val="FF0000"/>
                </a:solidFill>
                <a:cs typeface="B Titr" panose="00000700000000000000" pitchFamily="2" charset="-78"/>
              </a:rPr>
              <a:t>ظرف 40 سال گذشته با توجه به نرخ رشد نازل (2/3) و نرخ رشد  نسبتاً بالای جمعیت (2/1٪)، ارزش چندانی خلق نکرده‌ایم. (خالص 0/2٪) ثروت افزایش نیافته است. آیا برندسازی شهرها می‌تواند به انباشت سرمایه بینجامد، و ثروت و ارزش خلق کند.</a:t>
            </a:r>
          </a:p>
          <a:p>
            <a:pPr algn="just" rtl="1">
              <a:lnSpc>
                <a:spcPct val="200000"/>
              </a:lnSpc>
            </a:pPr>
            <a:r>
              <a:rPr lang="fa-IR" dirty="0">
                <a:solidFill>
                  <a:srgbClr val="00B0F0"/>
                </a:solidFill>
                <a:effectLst>
                  <a:outerShdw blurRad="38100" dist="38100" dir="2700000" algn="tl">
                    <a:srgbClr val="C0C0C0"/>
                  </a:outerShdw>
                </a:effectLst>
                <a:cs typeface="B Titr" pitchFamily="2" charset="-78"/>
              </a:rPr>
              <a:t>شهرهای بزرگ و کوچک موتور رشد و توسعه‌ی اقتصادی و اجتماعی تعریف شده‌اند.</a:t>
            </a:r>
          </a:p>
          <a:p>
            <a:pPr algn="just" rtl="1">
              <a:lnSpc>
                <a:spcPct val="200000"/>
              </a:lnSpc>
            </a:pPr>
            <a:endParaRPr lang="en-US" dirty="0">
              <a:solidFill>
                <a:srgbClr val="FF0000"/>
              </a:solidFill>
              <a:cs typeface="B Titr" panose="00000700000000000000" pitchFamily="2" charset="-78"/>
            </a:endParaRPr>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9576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981092" cy="762000"/>
          </a:xfrm>
        </p:spPr>
        <p:txBody>
          <a:bodyPr>
            <a:noAutofit/>
          </a:bodyPr>
          <a:lstStyle/>
          <a:p>
            <a:pPr algn="ctr" rtl="1">
              <a:defRPr/>
            </a:pPr>
            <a:r>
              <a:rPr lang="fa-IR" sz="2400" b="1" dirty="0">
                <a:solidFill>
                  <a:schemeClr val="accent4">
                    <a:lumMod val="75000"/>
                  </a:schemeClr>
                </a:solidFill>
                <a:cs typeface="B Titr" pitchFamily="2" charset="-78"/>
              </a:rPr>
              <a:t>روند تعداد واحد مسکونی در پروانه های ساختمانی شهر تهران</a:t>
            </a:r>
          </a:p>
        </p:txBody>
      </p:sp>
      <p:graphicFrame>
        <p:nvGraphicFramePr>
          <p:cNvPr id="5" name="Chart 4"/>
          <p:cNvGraphicFramePr/>
          <p:nvPr/>
        </p:nvGraphicFramePr>
        <p:xfrm>
          <a:off x="703386" y="1178169"/>
          <a:ext cx="7813341" cy="4695617"/>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15">
                <a:solidFill>
                  <a:srgbClr val="AF9738"/>
                </a:solidFill>
                <a:latin typeface="Calibri" panose="020F0502020204030204" pitchFamily="34" charset="0"/>
              </a:defRPr>
            </a:lvl1pPr>
            <a:lvl2pPr marL="685817" indent="-263776">
              <a:spcBef>
                <a:spcPct val="20000"/>
              </a:spcBef>
              <a:buFont typeface="Arial" panose="020B0604020202020204" pitchFamily="34" charset="0"/>
              <a:buChar char="–"/>
              <a:defRPr sz="1846">
                <a:solidFill>
                  <a:srgbClr val="AF9738"/>
                </a:solidFill>
                <a:latin typeface="Calibri" panose="020F0502020204030204" pitchFamily="34" charset="0"/>
              </a:defRPr>
            </a:lvl2pPr>
            <a:lvl3pPr marL="1055103" indent="-211021">
              <a:spcBef>
                <a:spcPct val="20000"/>
              </a:spcBef>
              <a:buFont typeface="Arial" panose="020B0604020202020204" pitchFamily="34" charset="0"/>
              <a:buChar char="•"/>
              <a:defRPr>
                <a:solidFill>
                  <a:srgbClr val="AF9738"/>
                </a:solidFill>
                <a:latin typeface="Calibri" panose="020F0502020204030204" pitchFamily="34" charset="0"/>
              </a:defRPr>
            </a:lvl3pPr>
            <a:lvl4pPr marL="1477145" indent="-211021">
              <a:spcBef>
                <a:spcPct val="20000"/>
              </a:spcBef>
              <a:buFont typeface="Arial" panose="020B0604020202020204" pitchFamily="34" charset="0"/>
              <a:buChar char="–"/>
              <a:defRPr sz="1477">
                <a:solidFill>
                  <a:srgbClr val="AF9738"/>
                </a:solidFill>
                <a:latin typeface="Calibri" panose="020F0502020204030204" pitchFamily="34" charset="0"/>
              </a:defRPr>
            </a:lvl4pPr>
            <a:lvl5pPr marL="1899186" indent="-211021">
              <a:spcBef>
                <a:spcPct val="20000"/>
              </a:spcBef>
              <a:buFont typeface="Arial" panose="020B0604020202020204" pitchFamily="34" charset="0"/>
              <a:buChar char="»"/>
              <a:defRPr sz="1477">
                <a:solidFill>
                  <a:srgbClr val="AF9738"/>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477">
                <a:solidFill>
                  <a:srgbClr val="AF9738"/>
                </a:solidFill>
                <a:latin typeface="Calibri" panose="020F0502020204030204" pitchFamily="34" charset="0"/>
              </a:defRPr>
            </a:lvl9pPr>
          </a:lstStyle>
          <a:p>
            <a:pPr>
              <a:spcBef>
                <a:spcPct val="0"/>
              </a:spcBef>
              <a:buFontTx/>
              <a:buNone/>
            </a:pPr>
            <a:fld id="{EBA7D800-20B9-4F02-82F6-F82555895C7F}" type="slidenum">
              <a:rPr lang="en-US" altLang="en-US" sz="1108">
                <a:solidFill>
                  <a:srgbClr val="898989"/>
                </a:solidFill>
                <a:latin typeface="BASAER YAGHUT" pitchFamily="2" charset="0"/>
              </a:rPr>
              <a:pPr>
                <a:spcBef>
                  <a:spcPct val="0"/>
                </a:spcBef>
                <a:buFontTx/>
                <a:buNone/>
              </a:pPr>
              <a:t>40</a:t>
            </a:fld>
            <a:endParaRPr lang="en-US" altLang="en-US" sz="1108">
              <a:solidFill>
                <a:srgbClr val="898989"/>
              </a:solidFill>
              <a:latin typeface="BASAER YAGHUT" pitchFamily="2" charset="0"/>
            </a:endParaRPr>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40</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755840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627313"/>
            <a:ext cx="2057400" cy="533400"/>
          </a:xfrm>
          <a:solidFill>
            <a:schemeClr val="accent2">
              <a:lumMod val="60000"/>
              <a:lumOff val="40000"/>
            </a:schemeClr>
          </a:solidFill>
          <a:ln>
            <a:solidFill>
              <a:schemeClr val="accent2">
                <a:lumMod val="50000"/>
              </a:schemeClr>
            </a:solidFill>
          </a:ln>
        </p:spPr>
        <p:txBody>
          <a:bodyPr/>
          <a:lstStyle/>
          <a:p>
            <a:pPr marL="0" indent="0" algn="ctr" rtl="1">
              <a:buFont typeface="Arial" panose="020B0604020202020204" pitchFamily="34" charset="0"/>
              <a:buNone/>
              <a:defRPr/>
            </a:pPr>
            <a:r>
              <a:rPr lang="fa-IR" sz="1600" b="1" dirty="0" smtClean="0">
                <a:solidFill>
                  <a:schemeClr val="accent5">
                    <a:lumMod val="50000"/>
                  </a:schemeClr>
                </a:solidFill>
                <a:cs typeface="B Nazanin" panose="00000400000000000000" pitchFamily="2" charset="-78"/>
              </a:rPr>
              <a:t>تراکم جمعیت استان‌ها </a:t>
            </a:r>
            <a:br>
              <a:rPr lang="fa-IR" sz="1600" b="1" dirty="0" smtClean="0">
                <a:solidFill>
                  <a:schemeClr val="accent5">
                    <a:lumMod val="50000"/>
                  </a:schemeClr>
                </a:solidFill>
                <a:cs typeface="B Nazanin" panose="00000400000000000000" pitchFamily="2" charset="-78"/>
              </a:rPr>
            </a:br>
            <a:r>
              <a:rPr lang="fa-IR" sz="1600" b="1" dirty="0" smtClean="0">
                <a:solidFill>
                  <a:schemeClr val="accent5">
                    <a:lumMod val="50000"/>
                  </a:schemeClr>
                </a:solidFill>
                <a:cs typeface="B Nazanin" panose="00000400000000000000" pitchFamily="2" charset="-78"/>
              </a:rPr>
              <a:t>سال ۱۳۹۵</a:t>
            </a:r>
            <a:endParaRPr lang="en-US" sz="1600" b="1" dirty="0">
              <a:solidFill>
                <a:schemeClr val="accent5">
                  <a:lumMod val="50000"/>
                </a:schemeClr>
              </a:solidFill>
              <a:cs typeface="B Nazanin" panose="00000400000000000000" pitchFamily="2" charset="-78"/>
            </a:endParaRP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42624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481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304800"/>
            <a:ext cx="5600700" cy="838200"/>
          </a:xfrm>
        </p:spPr>
        <p:txBody>
          <a:bodyPr>
            <a:normAutofit/>
          </a:bodyPr>
          <a:lstStyle/>
          <a:p>
            <a:pPr algn="r">
              <a:defRPr/>
            </a:pPr>
            <a:r>
              <a:rPr lang="fa-IR" dirty="0" smtClean="0">
                <a:solidFill>
                  <a:schemeClr val="accent6">
                    <a:lumMod val="50000"/>
                  </a:schemeClr>
                </a:solidFill>
                <a:cs typeface="B Titr" panose="00000700000000000000" pitchFamily="2" charset="-78"/>
              </a:rPr>
              <a:t>برنامه‌ی استراتژیک شهر تبریز</a:t>
            </a:r>
            <a:endParaRPr lang="en-US" dirty="0">
              <a:solidFill>
                <a:schemeClr val="accent6">
                  <a:lumMod val="50000"/>
                </a:schemeClr>
              </a:solidFill>
              <a:cs typeface="B Titr" panose="00000700000000000000" pitchFamily="2" charset="-78"/>
            </a:endParaRPr>
          </a:p>
        </p:txBody>
      </p:sp>
      <p:sp>
        <p:nvSpPr>
          <p:cNvPr id="5" name="Content Placeholder 2"/>
          <p:cNvSpPr>
            <a:spLocks noGrp="1"/>
          </p:cNvSpPr>
          <p:nvPr>
            <p:ph idx="1"/>
          </p:nvPr>
        </p:nvSpPr>
        <p:spPr>
          <a:xfrm>
            <a:off x="304800" y="1447800"/>
            <a:ext cx="8229600" cy="4648200"/>
          </a:xfrm>
          <a:ln>
            <a:noFill/>
          </a:ln>
        </p:spPr>
        <p:txBody>
          <a:bodyPr>
            <a:noAutofit/>
          </a:bodyPr>
          <a:lstStyle/>
          <a:p>
            <a:pPr marL="622300" indent="-622300" algn="just" rtl="1">
              <a:buFont typeface="Wingdings" panose="05000000000000000000" pitchFamily="2" charset="2"/>
              <a:buChar char="q"/>
            </a:pPr>
            <a:r>
              <a:rPr lang="fa-IR" altLang="en-US" sz="2800" dirty="0" smtClean="0">
                <a:ln>
                  <a:solidFill>
                    <a:srgbClr val="DB3F15"/>
                  </a:solidFill>
                </a:ln>
                <a:solidFill>
                  <a:schemeClr val="tx1"/>
                </a:solidFill>
                <a:latin typeface="SimSun" panose="02010600030101010101" pitchFamily="2" charset="-122"/>
                <a:ea typeface="SimSun" panose="02010600030101010101" pitchFamily="2" charset="-122"/>
                <a:cs typeface="B Zar" pitchFamily="2" charset="-78"/>
              </a:rPr>
              <a:t>تعریف مناسبی از بازار کار</a:t>
            </a:r>
          </a:p>
          <a:p>
            <a:pPr marL="622300" indent="-622300" algn="just" rtl="1">
              <a:buFont typeface="Wingdings" panose="05000000000000000000" pitchFamily="2" charset="2"/>
              <a:buChar char="q"/>
            </a:pPr>
            <a:r>
              <a:rPr lang="fa-IR" altLang="en-US" sz="2800" dirty="0" smtClean="0">
                <a:ln>
                  <a:solidFill>
                    <a:srgbClr val="DB3F15"/>
                  </a:solidFill>
                </a:ln>
                <a:latin typeface="SimSun" panose="02010600030101010101" pitchFamily="2" charset="-122"/>
                <a:ea typeface="SimSun" panose="02010600030101010101" pitchFamily="2" charset="-122"/>
                <a:cs typeface="B Zar" pitchFamily="2" charset="-78"/>
              </a:rPr>
              <a:t>تعریف شهر به مثابه‌ی واحد اقتصادی کار آمد</a:t>
            </a:r>
          </a:p>
          <a:p>
            <a:pPr marL="622300" indent="-622300" algn="just" rtl="1">
              <a:buFont typeface="Wingdings" panose="05000000000000000000" pitchFamily="2" charset="2"/>
              <a:buChar char="q"/>
            </a:pPr>
            <a:r>
              <a:rPr lang="fa-IR" altLang="en-US" sz="2800" dirty="0" smtClean="0">
                <a:ln>
                  <a:solidFill>
                    <a:srgbClr val="DB3F15"/>
                  </a:solidFill>
                </a:ln>
                <a:solidFill>
                  <a:schemeClr val="tx1"/>
                </a:solidFill>
                <a:latin typeface="SimSun" panose="02010600030101010101" pitchFamily="2" charset="-122"/>
                <a:ea typeface="SimSun" panose="02010600030101010101" pitchFamily="2" charset="-122"/>
                <a:cs typeface="B Zar" pitchFamily="2" charset="-78"/>
              </a:rPr>
              <a:t>فضای باز اشاعه‌ی اطلاعات و تبادل خبر و دانش در شهر (تولید دانش، خلاقیت، نوآوری، و علم و فن‌آوری)</a:t>
            </a:r>
          </a:p>
          <a:p>
            <a:pPr marL="622300" indent="-622300" algn="just" rtl="1">
              <a:buFont typeface="Wingdings" panose="05000000000000000000" pitchFamily="2" charset="2"/>
              <a:buChar char="q"/>
            </a:pPr>
            <a:r>
              <a:rPr lang="en-US" altLang="en-US" sz="2800" dirty="0" smtClean="0">
                <a:ln>
                  <a:solidFill>
                    <a:srgbClr val="DB3F15"/>
                  </a:solidFill>
                </a:ln>
                <a:latin typeface="SimSun" panose="02010600030101010101" pitchFamily="2" charset="-122"/>
                <a:ea typeface="SimSun" panose="02010600030101010101" pitchFamily="2" charset="-122"/>
                <a:cs typeface="B Zar" pitchFamily="2" charset="-78"/>
              </a:rPr>
              <a:t>HUB</a:t>
            </a:r>
            <a:r>
              <a:rPr lang="fa-IR" altLang="en-US" sz="2800" dirty="0" smtClean="0">
                <a:ln>
                  <a:solidFill>
                    <a:srgbClr val="DB3F15"/>
                  </a:solidFill>
                </a:ln>
                <a:latin typeface="SimSun" panose="02010600030101010101" pitchFamily="2" charset="-122"/>
                <a:ea typeface="SimSun" panose="02010600030101010101" pitchFamily="2" charset="-122"/>
                <a:cs typeface="B Zar" pitchFamily="2" charset="-78"/>
              </a:rPr>
              <a:t> مناسب ارتباطات، مخابرات و تماس در منطقه</a:t>
            </a:r>
          </a:p>
          <a:p>
            <a:pPr marL="0" indent="0" algn="ctr" rtl="1">
              <a:buNone/>
            </a:pPr>
            <a:endParaRPr lang="en-US" altLang="en-US" sz="2000" dirty="0" smtClean="0">
              <a:ln>
                <a:solidFill>
                  <a:srgbClr val="002060"/>
                </a:solidFill>
              </a:ln>
              <a:latin typeface="SimSun" panose="02010600030101010101" pitchFamily="2" charset="-122"/>
              <a:ea typeface="SimSun" panose="02010600030101010101" pitchFamily="2" charset="-122"/>
              <a:cs typeface="B Zar" pitchFamily="2" charset="-78"/>
            </a:endParaRPr>
          </a:p>
          <a:p>
            <a:pPr marL="0" indent="0" algn="ctr" rtl="1">
              <a:buNone/>
            </a:pPr>
            <a:r>
              <a:rPr lang="fa-IR" altLang="en-US" sz="2800" dirty="0" smtClean="0">
                <a:ln>
                  <a:solidFill>
                    <a:srgbClr val="002060"/>
                  </a:solidFill>
                </a:ln>
                <a:latin typeface="SimSun" panose="02010600030101010101" pitchFamily="2" charset="-122"/>
                <a:ea typeface="SimSun" panose="02010600030101010101" pitchFamily="2" charset="-122"/>
                <a:cs typeface="B Zar" pitchFamily="2" charset="-78"/>
              </a:rPr>
              <a:t>حاصل انباشت سرمایه‌ها</a:t>
            </a:r>
          </a:p>
          <a:p>
            <a:pPr marL="0" indent="0" algn="ctr" rtl="1">
              <a:buNone/>
            </a:pPr>
            <a:endParaRPr lang="en-US"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IrisUPC" panose="020B0604020202020204" pitchFamily="34" charset="-34"/>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srgbClr val="E3DED1">
                    <a:shade val="50000"/>
                  </a:srgbClr>
                </a:solidFill>
              </a:rPr>
              <a:pPr/>
              <a:t>42</a:t>
            </a:fld>
            <a:endParaRPr lang="en-US">
              <a:solidFill>
                <a:srgbClr val="E3DED1">
                  <a:shade val="50000"/>
                </a:srgbClr>
              </a:solidFill>
            </a:endParaRPr>
          </a:p>
        </p:txBody>
      </p:sp>
      <p:graphicFrame>
        <p:nvGraphicFramePr>
          <p:cNvPr id="2" name="Table 1"/>
          <p:cNvGraphicFramePr>
            <a:graphicFrameLocks noGrp="1"/>
          </p:cNvGraphicFramePr>
          <p:nvPr>
            <p:extLst/>
          </p:nvPr>
        </p:nvGraphicFramePr>
        <p:xfrm>
          <a:off x="2590800" y="4800600"/>
          <a:ext cx="3657600" cy="1097280"/>
        </p:xfrm>
        <a:graphic>
          <a:graphicData uri="http://schemas.openxmlformats.org/drawingml/2006/table">
            <a:tbl>
              <a:tblPr firstRow="1" bandRow="1">
                <a:tableStyleId>{5C22544A-7EE6-4342-B048-85BDC9FD1C3A}</a:tableStyleId>
              </a:tblPr>
              <a:tblGrid>
                <a:gridCol w="1828800"/>
                <a:gridCol w="1828800"/>
              </a:tblGrid>
              <a:tr h="330200">
                <a:tc>
                  <a:txBody>
                    <a:bodyPr/>
                    <a:lstStyle/>
                    <a:p>
                      <a:pPr algn="ctr"/>
                      <a:r>
                        <a:rPr lang="fa-IR" b="1" dirty="0" smtClean="0">
                          <a:cs typeface="B Zar" panose="00000400000000000000" pitchFamily="2" charset="-78"/>
                        </a:rPr>
                        <a:t>سرمایه‌ی اجتماعی</a:t>
                      </a:r>
                      <a:endParaRPr lang="en-US" b="1" dirty="0">
                        <a:cs typeface="B Zar" panose="00000400000000000000" pitchFamily="2" charset="-78"/>
                      </a:endParaRPr>
                    </a:p>
                  </a:txBody>
                  <a:tcPr/>
                </a:tc>
                <a:tc>
                  <a:txBody>
                    <a:bodyPr/>
                    <a:lstStyle/>
                    <a:p>
                      <a:pPr algn="ctr"/>
                      <a:r>
                        <a:rPr lang="fa-IR" b="1" dirty="0" smtClean="0">
                          <a:cs typeface="B Zar" panose="00000400000000000000" pitchFamily="2" charset="-78"/>
                        </a:rPr>
                        <a:t>سرمایه‌ی خلاقیت</a:t>
                      </a:r>
                      <a:endParaRPr lang="en-US" b="1" dirty="0">
                        <a:cs typeface="B Zar" panose="00000400000000000000" pitchFamily="2" charset="-78"/>
                      </a:endParaRPr>
                    </a:p>
                  </a:txBody>
                  <a:tcPr/>
                </a:tc>
              </a:tr>
              <a:tr h="330200">
                <a:tc>
                  <a:txBody>
                    <a:bodyPr/>
                    <a:lstStyle/>
                    <a:p>
                      <a:pPr algn="ctr"/>
                      <a:r>
                        <a:rPr lang="fa-IR" b="1" dirty="0" smtClean="0">
                          <a:cs typeface="B Zar" panose="00000400000000000000" pitchFamily="2" charset="-78"/>
                        </a:rPr>
                        <a:t>سرمایه‌ی مالی</a:t>
                      </a:r>
                      <a:endParaRPr lang="en-US" b="1" dirty="0">
                        <a:cs typeface="B Zar" panose="00000400000000000000" pitchFamily="2" charset="-78"/>
                      </a:endParaRPr>
                    </a:p>
                  </a:txBody>
                  <a:tcPr/>
                </a:tc>
                <a:tc>
                  <a:txBody>
                    <a:bodyPr/>
                    <a:lstStyle/>
                    <a:p>
                      <a:pPr algn="ctr"/>
                      <a:r>
                        <a:rPr lang="fa-IR" b="1" dirty="0" smtClean="0">
                          <a:cs typeface="B Zar" panose="00000400000000000000" pitchFamily="2" charset="-78"/>
                        </a:rPr>
                        <a:t>سرمایه‌ی دانش</a:t>
                      </a:r>
                      <a:endParaRPr lang="en-US" b="1" dirty="0">
                        <a:cs typeface="B Zar" panose="00000400000000000000" pitchFamily="2" charset="-78"/>
                      </a:endParaRPr>
                    </a:p>
                  </a:txBody>
                  <a:tcPr/>
                </a:tc>
              </a:tr>
              <a:tr h="330200">
                <a:tc>
                  <a:txBody>
                    <a:bodyPr/>
                    <a:lstStyle/>
                    <a:p>
                      <a:pPr algn="ctr"/>
                      <a:r>
                        <a:rPr lang="fa-IR" b="1" dirty="0" smtClean="0">
                          <a:cs typeface="B Zar" panose="00000400000000000000" pitchFamily="2" charset="-78"/>
                        </a:rPr>
                        <a:t>سرمایه‌ی طبیعی</a:t>
                      </a:r>
                      <a:endParaRPr lang="en-US" b="1" dirty="0">
                        <a:cs typeface="B Zar" panose="00000400000000000000" pitchFamily="2" charset="-78"/>
                      </a:endParaRPr>
                    </a:p>
                  </a:txBody>
                  <a:tcPr/>
                </a:tc>
                <a:tc>
                  <a:txBody>
                    <a:bodyPr/>
                    <a:lstStyle/>
                    <a:p>
                      <a:pPr algn="ctr"/>
                      <a:r>
                        <a:rPr lang="fa-IR" b="1" dirty="0" smtClean="0">
                          <a:cs typeface="B Zar" panose="00000400000000000000" pitchFamily="2" charset="-78"/>
                        </a:rPr>
                        <a:t>سرمایه‌ی انسانی</a:t>
                      </a:r>
                      <a:endParaRPr lang="en-US" b="1" dirty="0">
                        <a:cs typeface="B Zar" panose="00000400000000000000" pitchFamily="2" charset="-78"/>
                      </a:endParaRPr>
                    </a:p>
                  </a:txBody>
                  <a:tcPr/>
                </a:tc>
              </a:tr>
            </a:tbl>
          </a:graphicData>
        </a:graphic>
      </p:graphicFrame>
    </p:spTree>
    <p:extLst>
      <p:ext uri="{BB962C8B-B14F-4D97-AF65-F5344CB8AC3E}">
        <p14:creationId xmlns:p14="http://schemas.microsoft.com/office/powerpoint/2010/main" val="23503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152400"/>
            <a:ext cx="6057900" cy="838200"/>
          </a:xfrm>
        </p:spPr>
        <p:txBody>
          <a:bodyPr>
            <a:normAutofit fontScale="90000"/>
          </a:bodyPr>
          <a:lstStyle/>
          <a:p>
            <a:pPr algn="r">
              <a:defRPr/>
            </a:pPr>
            <a:r>
              <a:rPr lang="fa-IR" dirty="0" smtClean="0">
                <a:solidFill>
                  <a:schemeClr val="accent6">
                    <a:lumMod val="50000"/>
                  </a:schemeClr>
                </a:solidFill>
                <a:cs typeface="B Titr" panose="00000700000000000000" pitchFamily="2" charset="-78"/>
              </a:rPr>
              <a:t>هویت برتر شهری (برند معتبر شهری)</a:t>
            </a:r>
            <a:endParaRPr lang="en-US" dirty="0">
              <a:solidFill>
                <a:schemeClr val="accent6">
                  <a:lumMod val="50000"/>
                </a:schemeClr>
              </a:solidFill>
              <a:cs typeface="B Titr" panose="00000700000000000000" pitchFamily="2" charset="-78"/>
            </a:endParaRPr>
          </a:p>
        </p:txBody>
      </p:sp>
      <p:sp>
        <p:nvSpPr>
          <p:cNvPr id="5" name="Content Placeholder 2"/>
          <p:cNvSpPr>
            <a:spLocks noGrp="1"/>
          </p:cNvSpPr>
          <p:nvPr>
            <p:ph idx="1"/>
          </p:nvPr>
        </p:nvSpPr>
        <p:spPr>
          <a:xfrm>
            <a:off x="762000" y="1524000"/>
            <a:ext cx="7429500" cy="4114800"/>
          </a:xfrm>
        </p:spPr>
        <p:txBody>
          <a:bodyPr>
            <a:noAutofit/>
          </a:bodyPr>
          <a:lstStyle/>
          <a:p>
            <a:pPr marL="536575" indent="-449263" algn="just">
              <a:buFont typeface="Wingdings" panose="05000000000000000000" pitchFamily="2" charset="2"/>
              <a:buChar char="v"/>
            </a:pPr>
            <a:r>
              <a:rPr lang="fa-IR" altLang="en-US"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 </a:t>
            </a:r>
            <a:r>
              <a:rPr lang="fa-IR" altLang="en-US" sz="28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رقابت شهرهای جهان برای جذب استعدادها، سرمایه‌گذاران، و کسب‌وکارهای جدید.</a:t>
            </a:r>
          </a:p>
          <a:p>
            <a:pPr marL="536575" indent="-449263" algn="just">
              <a:buFont typeface="Wingdings" panose="05000000000000000000" pitchFamily="2" charset="2"/>
              <a:buChar char="v"/>
            </a:pPr>
            <a:r>
              <a:rPr lang="fa-IR" altLang="en-US" sz="2800" dirty="0" smtClean="0">
                <a:ln>
                  <a:solidFill>
                    <a:srgbClr val="002060"/>
                  </a:solidFill>
                </a:ln>
                <a:latin typeface="SimSun" panose="02010600030101010101" pitchFamily="2" charset="-122"/>
                <a:ea typeface="SimSun" panose="02010600030101010101" pitchFamily="2" charset="-122"/>
                <a:cs typeface="B Zar" pitchFamily="2" charset="-78"/>
              </a:rPr>
              <a:t>خلق استراتژی برند مکانی برای شهرها با هدف توسعه‌ی اقتصادی شهر و حومه.</a:t>
            </a:r>
          </a:p>
          <a:p>
            <a:pPr marL="536575" indent="-449263" algn="just">
              <a:buFont typeface="Wingdings" panose="05000000000000000000" pitchFamily="2" charset="2"/>
              <a:buChar char="v"/>
            </a:pPr>
            <a:r>
              <a:rPr lang="fa-IR" altLang="en-US" sz="28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مسئولان توسعه‌ی اقتصادی علاقه‌مند به برندسازی برای شهرها هستند. </a:t>
            </a:r>
          </a:p>
          <a:p>
            <a:pPr marL="0" indent="0" algn="l">
              <a:buNone/>
            </a:pPr>
            <a:r>
              <a:rPr lang="fa-IR" altLang="en-US" dirty="0" smtClean="0">
                <a:ln>
                  <a:solidFill>
                    <a:srgbClr val="002060"/>
                  </a:solidFill>
                </a:ln>
                <a:latin typeface="SimSun" panose="02010600030101010101" pitchFamily="2" charset="-122"/>
                <a:ea typeface="SimSun" panose="02010600030101010101" pitchFamily="2" charset="-122"/>
                <a:cs typeface="B Zar" pitchFamily="2" charset="-78"/>
              </a:rPr>
              <a:t>مثال </a:t>
            </a:r>
            <a:r>
              <a:rPr lang="en-US" altLang="en-US" dirty="0">
                <a:ln>
                  <a:solidFill>
                    <a:srgbClr val="002060"/>
                  </a:solidFill>
                </a:ln>
                <a:latin typeface="Times New Roman" panose="02020603050405020304" pitchFamily="18" charset="0"/>
                <a:ea typeface="SimSun" panose="02010600030101010101" pitchFamily="2" charset="-122"/>
                <a:cs typeface="Times New Roman" panose="02020603050405020304" pitchFamily="18" charset="0"/>
              </a:rPr>
              <a:t>s</a:t>
            </a:r>
            <a:r>
              <a:rPr lang="en-US" altLang="en-US" dirty="0" smtClean="0">
                <a:ln>
                  <a:solidFill>
                    <a:srgbClr val="002060"/>
                  </a:solidFill>
                </a:ln>
                <a:latin typeface="Times New Roman" panose="02020603050405020304" pitchFamily="18" charset="0"/>
                <a:ea typeface="SimSun" panose="02010600030101010101" pitchFamily="2" charset="-122"/>
                <a:cs typeface="Times New Roman" panose="02020603050405020304" pitchFamily="18" charset="0"/>
              </a:rPr>
              <a:t>ilicon valley</a:t>
            </a:r>
            <a:endParaRPr lang="en-US" altLang="en-US" dirty="0" smtClean="0">
              <a:ln>
                <a:solidFill>
                  <a:srgbClr val="002060"/>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43</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32745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44</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44</a:t>
            </a:fld>
            <a:endParaRPr lang="en-US" altLang="en-US" sz="1200" dirty="0">
              <a:solidFill>
                <a:schemeClr val="tx1"/>
              </a:solidFill>
              <a:latin typeface="BASAER YAGHUT" pitchFamily="2" charset="0"/>
            </a:endParaRPr>
          </a:p>
        </p:txBody>
      </p:sp>
      <p:sp>
        <p:nvSpPr>
          <p:cNvPr id="2" name="TextBox 1"/>
          <p:cNvSpPr txBox="1"/>
          <p:nvPr/>
        </p:nvSpPr>
        <p:spPr>
          <a:xfrm>
            <a:off x="1524000" y="451809"/>
            <a:ext cx="5562600" cy="584775"/>
          </a:xfrm>
          <a:prstGeom prst="rect">
            <a:avLst/>
          </a:prstGeom>
          <a:noFill/>
        </p:spPr>
        <p:txBody>
          <a:bodyPr wrap="square" rtlCol="0">
            <a:spAutoFit/>
          </a:bodyPr>
          <a:lstStyle/>
          <a:p>
            <a:pPr algn="ctr"/>
            <a:r>
              <a:rPr lang="fa-IR" sz="3200" dirty="0" smtClean="0">
                <a:solidFill>
                  <a:srgbClr val="DB3F15"/>
                </a:solidFill>
                <a:cs typeface="B Titr" panose="00000700000000000000" pitchFamily="2" charset="-78"/>
              </a:rPr>
              <a:t>خلق برند تبریز و ماهیت شبه شرکتی</a:t>
            </a:r>
            <a:endParaRPr lang="en-US" sz="2400" dirty="0">
              <a:solidFill>
                <a:srgbClr val="DB3F15"/>
              </a:solidFill>
              <a:cs typeface="B Titr" panose="00000700000000000000" pitchFamily="2" charset="-78"/>
            </a:endParaRPr>
          </a:p>
        </p:txBody>
      </p:sp>
      <p:sp>
        <p:nvSpPr>
          <p:cNvPr id="3" name="TextBox 2"/>
          <p:cNvSpPr txBox="1"/>
          <p:nvPr/>
        </p:nvSpPr>
        <p:spPr>
          <a:xfrm>
            <a:off x="685800" y="1448937"/>
            <a:ext cx="7629071" cy="3139321"/>
          </a:xfrm>
          <a:prstGeom prst="rect">
            <a:avLst/>
          </a:prstGeom>
          <a:noFill/>
        </p:spPr>
        <p:txBody>
          <a:bodyPr wrap="square" rtlCol="0">
            <a:spAutoFit/>
          </a:bodyPr>
          <a:lstStyle/>
          <a:p>
            <a:pPr marL="531813" indent="-531813" algn="just" rtl="1">
              <a:lnSpc>
                <a:spcPct val="150000"/>
              </a:lnSpc>
              <a:buFont typeface="Wingdings" panose="05000000000000000000" pitchFamily="2" charset="2"/>
              <a:buChar char="q"/>
            </a:pPr>
            <a:r>
              <a:rPr lang="fa-IR" sz="2400" b="1" dirty="0" smtClean="0">
                <a:solidFill>
                  <a:srgbClr val="0000FF"/>
                </a:solidFill>
                <a:cs typeface="B Zar" panose="00000400000000000000" pitchFamily="2" charset="-78"/>
              </a:rPr>
              <a:t>شهرهای آینده به پیشروان آینده‌نگری نیاز دارد که رهبری خود را در عرصه‌های زیر نشان دهند:</a:t>
            </a:r>
          </a:p>
          <a:p>
            <a:pPr marL="531813" algn="just" rtl="1">
              <a:lnSpc>
                <a:spcPct val="150000"/>
              </a:lnSpc>
            </a:pPr>
            <a:r>
              <a:rPr lang="fa-IR" sz="2000" b="1" dirty="0" smtClean="0">
                <a:solidFill>
                  <a:srgbClr val="0000FF"/>
                </a:solidFill>
                <a:cs typeface="B Zar" panose="00000400000000000000" pitchFamily="2" charset="-78"/>
              </a:rPr>
              <a:t>صاحب فکربودن، حرفه‌ای‌بودن، گروه‌گرایی (توان کار با دیگران و درست‌کردن شبکه)، حساس نسبت به احساسات دیگران، و فرهنگی‌بودن.</a:t>
            </a:r>
          </a:p>
          <a:p>
            <a:pPr marL="531813" algn="just" rtl="1">
              <a:lnSpc>
                <a:spcPct val="150000"/>
              </a:lnSpc>
            </a:pPr>
            <a:endParaRPr lang="fa-IR" sz="2000" b="1" dirty="0" smtClean="0">
              <a:solidFill>
                <a:srgbClr val="0000FF"/>
              </a:solidFill>
              <a:cs typeface="B Zar" panose="00000400000000000000" pitchFamily="2" charset="-78"/>
            </a:endParaRPr>
          </a:p>
          <a:p>
            <a:pPr marL="533400" indent="-533400" algn="just" rtl="1">
              <a:lnSpc>
                <a:spcPct val="150000"/>
              </a:lnSpc>
              <a:buFont typeface="Wingdings" panose="05000000000000000000" pitchFamily="2" charset="2"/>
              <a:buChar char="q"/>
            </a:pPr>
            <a:r>
              <a:rPr lang="fa-IR" sz="2400" b="1" dirty="0" smtClean="0">
                <a:solidFill>
                  <a:srgbClr val="0000FF"/>
                </a:solidFill>
                <a:cs typeface="B Zar" panose="00000400000000000000" pitchFamily="2" charset="-78"/>
              </a:rPr>
              <a:t>رقابت‌پذیری و </a:t>
            </a:r>
            <a:r>
              <a:rPr lang="fa-IR" sz="2400" b="1" dirty="0">
                <a:solidFill>
                  <a:srgbClr val="0000FF"/>
                </a:solidFill>
                <a:cs typeface="B Zar" panose="00000400000000000000" pitchFamily="2" charset="-78"/>
              </a:rPr>
              <a:t>رشد</a:t>
            </a:r>
            <a:r>
              <a:rPr lang="fa-IR" sz="2400" b="1" dirty="0" smtClean="0">
                <a:solidFill>
                  <a:srgbClr val="0000FF"/>
                </a:solidFill>
                <a:cs typeface="B Zar" panose="00000400000000000000" pitchFamily="2" charset="-78"/>
              </a:rPr>
              <a:t> رهبری محلی </a:t>
            </a:r>
            <a:endParaRPr lang="en-US" sz="2400" b="1" dirty="0">
              <a:solidFill>
                <a:srgbClr val="0000FF"/>
              </a:solidFill>
              <a:cs typeface="B Zar" panose="00000400000000000000" pitchFamily="2" charset="-78"/>
            </a:endParaRPr>
          </a:p>
        </p:txBody>
      </p:sp>
    </p:spTree>
    <p:extLst>
      <p:ext uri="{BB962C8B-B14F-4D97-AF65-F5344CB8AC3E}">
        <p14:creationId xmlns:p14="http://schemas.microsoft.com/office/powerpoint/2010/main" val="280059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308"/>
            <a:ext cx="6858000" cy="1143000"/>
          </a:xfrm>
          <a:prstGeom prst="rect">
            <a:avLst/>
          </a:prstGeom>
        </p:spPr>
        <p:txBody>
          <a:bodyPr vert="horz" anchor="b">
            <a:no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a:lstStyle>
          <a:p>
            <a:pPr algn="r">
              <a:lnSpc>
                <a:spcPct val="150000"/>
              </a:lnSpc>
            </a:pPr>
            <a:r>
              <a:rPr lang="fa-IR" altLang="en-US" sz="2400" dirty="0" smtClean="0">
                <a:solidFill>
                  <a:srgbClr val="FF0000"/>
                </a:solidFill>
                <a:cs typeface="B Titr" pitchFamily="2" charset="-78"/>
              </a:rPr>
              <a:t>چرا سازمان برنامه استان به مثابه‌ی سازمان توسعه‌ی اقتصادی کشور می‌باید علاقه‌مند به برندسازی شهری باشد؟</a:t>
            </a:r>
            <a:endParaRPr lang="en-US" altLang="en-US" sz="2400" dirty="0" smtClean="0">
              <a:solidFill>
                <a:srgbClr val="FF0000"/>
              </a:solidFill>
              <a:cs typeface="B Titr" pitchFamily="2" charset="-78"/>
            </a:endParaRPr>
          </a:p>
        </p:txBody>
      </p:sp>
      <p:sp>
        <p:nvSpPr>
          <p:cNvPr id="5" name="Content Placeholder 2"/>
          <p:cNvSpPr txBox="1">
            <a:spLocks/>
          </p:cNvSpPr>
          <p:nvPr/>
        </p:nvSpPr>
        <p:spPr>
          <a:xfrm>
            <a:off x="1752600" y="1676400"/>
            <a:ext cx="6434780" cy="2819400"/>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Font typeface="Wingdings" panose="05000000000000000000" pitchFamily="2" charset="2"/>
              <a:buChar char="v"/>
            </a:pPr>
            <a:r>
              <a:rPr lang="fa-IR" altLang="en-US" dirty="0" smtClean="0">
                <a:cs typeface="B Mitra" pitchFamily="2" charset="-78"/>
              </a:rPr>
              <a:t>مفهوم برندسازی توسعه‌ی اقتصادی </a:t>
            </a:r>
            <a:r>
              <a:rPr lang="en-US" altLang="en-US" dirty="0" smtClean="0">
                <a:cs typeface="B Mitra" pitchFamily="2" charset="-78"/>
              </a:rPr>
              <a:t>TFP</a:t>
            </a:r>
            <a:endParaRPr lang="fa-IR" altLang="en-US" dirty="0" smtClean="0">
              <a:cs typeface="B Mitra" pitchFamily="2" charset="-78"/>
            </a:endParaRPr>
          </a:p>
          <a:p>
            <a:pPr>
              <a:buFont typeface="Wingdings" panose="05000000000000000000" pitchFamily="2" charset="2"/>
              <a:buChar char="v"/>
            </a:pPr>
            <a:r>
              <a:rPr lang="fa-IR" altLang="en-US" sz="2600" dirty="0" smtClean="0">
                <a:cs typeface="B Mitra" pitchFamily="2" charset="-78"/>
              </a:rPr>
              <a:t>اهمیت بالای خلق برند مکانی (شهرها) در توسعه‌ی اقتصادی</a:t>
            </a:r>
          </a:p>
          <a:p>
            <a:pPr>
              <a:buFont typeface="Wingdings" panose="05000000000000000000" pitchFamily="2" charset="2"/>
              <a:buChar char="v"/>
            </a:pPr>
            <a:r>
              <a:rPr lang="fa-IR" altLang="en-US" dirty="0" smtClean="0">
                <a:cs typeface="B Mitra" pitchFamily="2" charset="-78"/>
              </a:rPr>
              <a:t>ترکیب فن‌آوری، بازاریابی برای مکان و برندسازی</a:t>
            </a:r>
          </a:p>
          <a:p>
            <a:pPr>
              <a:buFont typeface="Wingdings" panose="05000000000000000000" pitchFamily="2" charset="2"/>
              <a:buChar char="v"/>
            </a:pPr>
            <a:r>
              <a:rPr lang="fa-IR" altLang="en-US" dirty="0" smtClean="0">
                <a:cs typeface="B Mitra" pitchFamily="2" charset="-78"/>
              </a:rPr>
              <a:t>برند در شهرک های صنعتی </a:t>
            </a:r>
          </a:p>
          <a:p>
            <a:pPr>
              <a:buFont typeface="Wingdings" panose="05000000000000000000" pitchFamily="2" charset="2"/>
              <a:buChar char="v"/>
            </a:pPr>
            <a:r>
              <a:rPr lang="fa-IR" altLang="en-US" dirty="0" smtClean="0">
                <a:cs typeface="B Mitra" pitchFamily="2" charset="-78"/>
              </a:rPr>
              <a:t>اهمیت برای جذب سرمایه‌ی خارجی</a:t>
            </a:r>
          </a:p>
          <a:p>
            <a:pPr>
              <a:buFont typeface="Wingdings" panose="05000000000000000000" pitchFamily="2" charset="2"/>
              <a:buChar char="v"/>
            </a:pPr>
            <a:r>
              <a:rPr lang="fa-IR" altLang="en-US" dirty="0" smtClean="0">
                <a:cs typeface="B Mitra" pitchFamily="2" charset="-78"/>
              </a:rPr>
              <a:t>گردشگری</a:t>
            </a:r>
          </a:p>
        </p:txBody>
      </p:sp>
      <p:cxnSp>
        <p:nvCxnSpPr>
          <p:cNvPr id="7" name="Straight Arrow Connector 6"/>
          <p:cNvCxnSpPr/>
          <p:nvPr/>
        </p:nvCxnSpPr>
        <p:spPr>
          <a:xfrm flipH="1">
            <a:off x="3619500" y="3391929"/>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1854958" y="3087129"/>
            <a:ext cx="1828801" cy="685799"/>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None/>
            </a:pPr>
            <a:r>
              <a:rPr lang="fa-IR" altLang="en-US" sz="2400" dirty="0" smtClean="0">
                <a:cs typeface="B Mitra" pitchFamily="2" charset="-78"/>
              </a:rPr>
              <a:t>سرمایه‌ی اجتماعی</a:t>
            </a:r>
          </a:p>
        </p:txBody>
      </p:sp>
      <p:sp>
        <p:nvSpPr>
          <p:cNvPr id="10"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45</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39972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6858000" cy="1143000"/>
          </a:xfrm>
        </p:spPr>
        <p:txBody>
          <a:bodyPr>
            <a:noAutofit/>
          </a:bodyPr>
          <a:lstStyle/>
          <a:p>
            <a:pPr algn="r" rtl="1"/>
            <a:r>
              <a:rPr lang="fa-IR" altLang="en-US" sz="2800" dirty="0" smtClean="0">
                <a:solidFill>
                  <a:schemeClr val="accent4">
                    <a:lumMod val="50000"/>
                  </a:schemeClr>
                </a:solidFill>
                <a:cs typeface="B Titr" pitchFamily="2" charset="-78"/>
              </a:rPr>
              <a:t>نرخ پایین پس‌انداز و نیاز به سرمایه‌گذاری خارجی چگونه برای «ایران» برندآفرینی کنیم؟</a:t>
            </a:r>
            <a:endParaRPr lang="en-US" altLang="en-US" sz="2800" dirty="0" smtClean="0">
              <a:solidFill>
                <a:schemeClr val="accent4">
                  <a:lumMod val="50000"/>
                </a:schemeClr>
              </a:solidFill>
              <a:cs typeface="B Titr" pitchFamily="2" charset="-78"/>
            </a:endParaRPr>
          </a:p>
        </p:txBody>
      </p:sp>
      <p:sp>
        <p:nvSpPr>
          <p:cNvPr id="5" name="Content Placeholder 2"/>
          <p:cNvSpPr>
            <a:spLocks noGrp="1"/>
          </p:cNvSpPr>
          <p:nvPr>
            <p:ph idx="1"/>
          </p:nvPr>
        </p:nvSpPr>
        <p:spPr>
          <a:xfrm>
            <a:off x="685800" y="3352800"/>
            <a:ext cx="7945437" cy="2475719"/>
          </a:xfrm>
        </p:spPr>
        <p:txBody>
          <a:bodyPr>
            <a:normAutofit/>
          </a:bodyPr>
          <a:lstStyle/>
          <a:p>
            <a:pPr algn="r" rtl="1">
              <a:lnSpc>
                <a:spcPct val="150000"/>
              </a:lnSpc>
              <a:defRPr/>
            </a:pPr>
            <a:r>
              <a:rPr lang="fa-IR" altLang="en-US" sz="2400" dirty="0" smtClean="0">
                <a:solidFill>
                  <a:schemeClr val="accent6">
                    <a:lumMod val="50000"/>
                  </a:schemeClr>
                </a:solidFill>
                <a:cs typeface="B Mitra" pitchFamily="2" charset="-78"/>
              </a:rPr>
              <a:t>تبدیل ایران به مقصد سرمایه‌گذاری: جایی برای کسب سود، برای سرمایه‌گذاری، برای کار، برای گردشگری، و برای زندگی</a:t>
            </a:r>
          </a:p>
          <a:p>
            <a:pPr algn="r" rtl="1">
              <a:lnSpc>
                <a:spcPct val="150000"/>
              </a:lnSpc>
              <a:defRPr/>
            </a:pPr>
            <a:r>
              <a:rPr lang="fa-IR" altLang="en-US" sz="2400" dirty="0" smtClean="0">
                <a:solidFill>
                  <a:schemeClr val="accent6">
                    <a:lumMod val="50000"/>
                  </a:schemeClr>
                </a:solidFill>
                <a:cs typeface="B Mitra" pitchFamily="2" charset="-78"/>
              </a:rPr>
              <a:t>کیفیت مورد عرضه‌ی شهروندان ایرانی</a:t>
            </a:r>
          </a:p>
          <a:p>
            <a:pPr algn="r" rtl="1">
              <a:lnSpc>
                <a:spcPct val="150000"/>
              </a:lnSpc>
              <a:defRPr/>
            </a:pPr>
            <a:r>
              <a:rPr lang="fa-IR" altLang="en-US" sz="2400" dirty="0" smtClean="0">
                <a:solidFill>
                  <a:schemeClr val="accent6">
                    <a:lumMod val="50000"/>
                  </a:schemeClr>
                </a:solidFill>
                <a:cs typeface="B Mitra" pitchFamily="2" charset="-78"/>
              </a:rPr>
              <a:t>نقش سیاست؟ نقش هنر؟</a:t>
            </a:r>
            <a:endParaRPr lang="en-US" altLang="en-US" sz="2400" dirty="0" smtClean="0">
              <a:solidFill>
                <a:schemeClr val="accent6">
                  <a:lumMod val="50000"/>
                </a:schemeClr>
              </a:solidFill>
              <a:cs typeface="B Mitra" pitchFamily="2" charset="-78"/>
            </a:endParaRPr>
          </a:p>
        </p:txBody>
      </p:sp>
      <p:sp>
        <p:nvSpPr>
          <p:cNvPr id="6" name="Down Arrow 5"/>
          <p:cNvSpPr/>
          <p:nvPr/>
        </p:nvSpPr>
        <p:spPr>
          <a:xfrm rot="6289425">
            <a:off x="3271175" y="2046113"/>
            <a:ext cx="354542" cy="151665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5-Point Star 7"/>
          <p:cNvSpPr/>
          <p:nvPr/>
        </p:nvSpPr>
        <p:spPr>
          <a:xfrm>
            <a:off x="457200" y="1372255"/>
            <a:ext cx="2286000" cy="2133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Zar" panose="00000400000000000000" pitchFamily="2" charset="-78"/>
              </a:rPr>
              <a:t>مثال اصفهان</a:t>
            </a:r>
            <a:endParaRPr lang="en-US" sz="2400" dirty="0">
              <a:solidFill>
                <a:schemeClr val="tx1"/>
              </a:solidFill>
              <a:cs typeface="B Zar" panose="00000400000000000000" pitchFamily="2" charset="-78"/>
            </a:endParaRPr>
          </a:p>
          <a:p>
            <a:pPr algn="ctr"/>
            <a:endParaRPr lang="en-US" dirty="0"/>
          </a:p>
        </p:txBody>
      </p:sp>
      <p:sp>
        <p:nvSpPr>
          <p:cNvPr id="9" name="Content Placeholder 2"/>
          <p:cNvSpPr txBox="1">
            <a:spLocks/>
          </p:cNvSpPr>
          <p:nvPr/>
        </p:nvSpPr>
        <p:spPr>
          <a:xfrm>
            <a:off x="3962400" y="2590800"/>
            <a:ext cx="4516437" cy="762000"/>
          </a:xfrm>
          <a:prstGeom prst="rect">
            <a:avLst/>
          </a:prstGeom>
        </p:spPr>
        <p:txBody>
          <a:bodyPr vert="horz" lIns="182880" tIns="91440">
            <a:norm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150000"/>
              </a:lnSpc>
              <a:defRPr/>
            </a:pPr>
            <a:r>
              <a:rPr lang="fa-IR" altLang="en-US" sz="2400" dirty="0" smtClean="0">
                <a:solidFill>
                  <a:schemeClr val="accent6">
                    <a:lumMod val="50000"/>
                  </a:schemeClr>
                </a:solidFill>
                <a:cs typeface="B Mitra" pitchFamily="2" charset="-78"/>
              </a:rPr>
              <a:t>خلق «غرور» و «افتخار» در برندسازی شهری</a:t>
            </a:r>
            <a:endParaRPr lang="en-US" altLang="en-US" sz="2400" dirty="0" smtClean="0">
              <a:solidFill>
                <a:schemeClr val="accent6">
                  <a:lumMod val="50000"/>
                </a:schemeClr>
              </a:solidFill>
              <a:cs typeface="B Mitra" pitchFamily="2" charset="-78"/>
            </a:endParaRPr>
          </a:p>
        </p:txBody>
      </p:sp>
      <p:sp>
        <p:nvSpPr>
          <p:cNvPr id="11"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46</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38856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0800" y="152400"/>
            <a:ext cx="4610100" cy="838200"/>
          </a:xfrm>
        </p:spPr>
        <p:txBody>
          <a:bodyPr>
            <a:normAutofit fontScale="90000"/>
          </a:bodyPr>
          <a:lstStyle/>
          <a:p>
            <a:pPr algn="r">
              <a:defRPr/>
            </a:pPr>
            <a:r>
              <a:rPr lang="fa-IR" dirty="0" smtClean="0">
                <a:solidFill>
                  <a:schemeClr val="accent6">
                    <a:lumMod val="50000"/>
                  </a:schemeClr>
                </a:solidFill>
                <a:cs typeface="B Titr" panose="00000700000000000000" pitchFamily="2" charset="-78"/>
              </a:rPr>
              <a:t>دشواری ارزشیابی </a:t>
            </a:r>
            <a:r>
              <a:rPr lang="en-US" dirty="0" smtClean="0">
                <a:solidFill>
                  <a:schemeClr val="accent6">
                    <a:lumMod val="50000"/>
                  </a:schemeClr>
                </a:solidFill>
                <a:cs typeface="B Titr" panose="00000700000000000000" pitchFamily="2" charset="-78"/>
              </a:rPr>
              <a:t>brand</a:t>
            </a:r>
            <a:endParaRPr lang="en-US" dirty="0">
              <a:solidFill>
                <a:schemeClr val="accent6">
                  <a:lumMod val="50000"/>
                </a:schemeClr>
              </a:solidFill>
              <a:cs typeface="B Titr" panose="00000700000000000000" pitchFamily="2" charset="-78"/>
            </a:endParaRPr>
          </a:p>
        </p:txBody>
      </p:sp>
      <p:sp>
        <p:nvSpPr>
          <p:cNvPr id="5" name="Content Placeholder 2"/>
          <p:cNvSpPr>
            <a:spLocks noGrp="1"/>
          </p:cNvSpPr>
          <p:nvPr>
            <p:ph idx="1"/>
          </p:nvPr>
        </p:nvSpPr>
        <p:spPr>
          <a:xfrm>
            <a:off x="609600" y="1543117"/>
            <a:ext cx="7772400" cy="2438400"/>
          </a:xfrm>
        </p:spPr>
        <p:txBody>
          <a:bodyPr>
            <a:noAutofit/>
          </a:bodyPr>
          <a:lstStyle/>
          <a:p>
            <a:pPr marL="0" indent="0" algn="just" rtl="1">
              <a:buNone/>
            </a:pPr>
            <a:r>
              <a:rPr lang="fa-IR" altLang="en-US" sz="3600" dirty="0" smtClean="0">
                <a:ln>
                  <a:solidFill>
                    <a:srgbClr val="002060"/>
                  </a:solidFill>
                </a:ln>
                <a:solidFill>
                  <a:schemeClr val="tx1"/>
                </a:solidFill>
                <a:latin typeface="SimSun" panose="02010600030101010101" pitchFamily="2" charset="-122"/>
                <a:ea typeface="SimSun" panose="02010600030101010101" pitchFamily="2" charset="-122"/>
                <a:cs typeface="B Zar" pitchFamily="2" charset="-78"/>
              </a:rPr>
              <a:t>به جای تبلیغات و آگهی‌های سنتی که مشتری را پیاپی بمباران خبری و اطلاعاتی می‌کند، </a:t>
            </a:r>
            <a:r>
              <a:rPr lang="fa-IR" altLang="en-US" sz="3600" dirty="0" smtClean="0">
                <a:ln>
                  <a:solidFill>
                    <a:srgbClr val="002060"/>
                  </a:solidFill>
                </a:ln>
                <a:latin typeface="SimSun" panose="02010600030101010101" pitchFamily="2" charset="-122"/>
                <a:ea typeface="SimSun" panose="02010600030101010101" pitchFamily="2" charset="-122"/>
                <a:cs typeface="B Zar" pitchFamily="2" charset="-78"/>
              </a:rPr>
              <a:t>در استراتژی انقلابی جدید، برندسازی با «آگهی‌نکردن» و «تبلیغ نکردن» ممکن می‌شود. با سرمایه‌گذاری روی مصرف‌کنندگان</a:t>
            </a:r>
            <a:endParaRPr lang="en-US" altLang="en-US" sz="3600" dirty="0" smtClean="0">
              <a:ln>
                <a:solidFill>
                  <a:srgbClr val="002060"/>
                </a:solidFill>
              </a:ln>
              <a:solidFill>
                <a:schemeClr val="tx1"/>
              </a:solidFill>
              <a:latin typeface="SimSun" panose="02010600030101010101" pitchFamily="2" charset="-122"/>
              <a:ea typeface="SimSun" panose="02010600030101010101" pitchFamily="2" charset="-122"/>
              <a:cs typeface="IrisUPC" panose="020B0604020202020204" pitchFamily="34" charset="-34"/>
            </a:endParaRPr>
          </a:p>
        </p:txBody>
      </p:sp>
      <p:sp>
        <p:nvSpPr>
          <p:cNvPr id="6" name="Content Placeholder 2"/>
          <p:cNvSpPr txBox="1">
            <a:spLocks/>
          </p:cNvSpPr>
          <p:nvPr/>
        </p:nvSpPr>
        <p:spPr>
          <a:xfrm>
            <a:off x="762000" y="3958771"/>
            <a:ext cx="3200400" cy="765629"/>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buFont typeface="Wingdings 2"/>
              <a:buNone/>
            </a:pPr>
            <a:r>
              <a:rPr lang="fa-IR" altLang="en-US" sz="3600" dirty="0" smtClean="0">
                <a:ln>
                  <a:solidFill>
                    <a:srgbClr val="FF0000"/>
                  </a:solidFill>
                </a:ln>
                <a:latin typeface="SimSun" panose="02010600030101010101" pitchFamily="2" charset="-122"/>
                <a:ea typeface="SimSun" panose="02010600030101010101" pitchFamily="2" charset="-122"/>
                <a:cs typeface="B Zar" pitchFamily="2" charset="-78"/>
              </a:rPr>
              <a:t>نمونه </a:t>
            </a:r>
            <a:r>
              <a:rPr lang="en-US" altLang="en-US" sz="4800" dirty="0">
                <a:ln>
                  <a:solidFill>
                    <a:srgbClr val="FF0000"/>
                  </a:solidFill>
                </a:ln>
                <a:latin typeface="SimSun" panose="02010600030101010101" pitchFamily="2" charset="-122"/>
                <a:ea typeface="SimSun" panose="02010600030101010101" pitchFamily="2" charset="-122"/>
                <a:cs typeface="IrisUPC" panose="020B0604020202020204" pitchFamily="34" charset="-34"/>
              </a:rPr>
              <a:t>G</a:t>
            </a:r>
            <a:r>
              <a:rPr lang="en-US" altLang="en-US" sz="4800" dirty="0" smtClean="0">
                <a:ln>
                  <a:solidFill>
                    <a:srgbClr val="FF0000"/>
                  </a:solidFill>
                </a:ln>
                <a:latin typeface="SimSun" panose="02010600030101010101" pitchFamily="2" charset="-122"/>
                <a:ea typeface="SimSun" panose="02010600030101010101" pitchFamily="2" charset="-122"/>
                <a:cs typeface="IrisUPC" panose="020B0604020202020204" pitchFamily="34" charset="-34"/>
              </a:rPr>
              <a:t>oogle</a:t>
            </a: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srgbClr val="E3DED1">
                    <a:shade val="50000"/>
                  </a:srgbClr>
                </a:solidFill>
              </a:rPr>
              <a:pPr/>
              <a:t>47</a:t>
            </a:fld>
            <a:endParaRPr lang="en-US">
              <a:solidFill>
                <a:srgbClr val="E3DED1">
                  <a:shade val="50000"/>
                </a:srgbClr>
              </a:solidFill>
            </a:endParaRPr>
          </a:p>
        </p:txBody>
      </p:sp>
    </p:spTree>
    <p:extLst>
      <p:ext uri="{BB962C8B-B14F-4D97-AF65-F5344CB8AC3E}">
        <p14:creationId xmlns:p14="http://schemas.microsoft.com/office/powerpoint/2010/main" val="10626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228600"/>
            <a:ext cx="3962400" cy="685800"/>
          </a:xfrm>
        </p:spPr>
        <p:txBody>
          <a:bodyPr/>
          <a:lstStyle/>
          <a:p>
            <a:pPr algn="ctr"/>
            <a:r>
              <a:rPr lang="fa-IR" altLang="en-US" sz="3200" dirty="0" smtClean="0">
                <a:cs typeface="B Titr" pitchFamily="2" charset="-78"/>
              </a:rPr>
              <a:t>منابع خلق ارزش برند</a:t>
            </a:r>
            <a:endParaRPr lang="en-US" altLang="en-US" sz="3200" dirty="0" smtClean="0">
              <a:cs typeface="B Titr" pitchFamily="2" charset="-78"/>
            </a:endParaRPr>
          </a:p>
        </p:txBody>
      </p:sp>
      <p:sp>
        <p:nvSpPr>
          <p:cNvPr id="5" name="Content Placeholder 2"/>
          <p:cNvSpPr>
            <a:spLocks noGrp="1"/>
          </p:cNvSpPr>
          <p:nvPr>
            <p:ph idx="1"/>
          </p:nvPr>
        </p:nvSpPr>
        <p:spPr>
          <a:xfrm>
            <a:off x="304800" y="1524000"/>
            <a:ext cx="8153400" cy="4572000"/>
          </a:xfrm>
        </p:spPr>
        <p:txBody>
          <a:bodyPr>
            <a:noAutofit/>
          </a:bodyPr>
          <a:lstStyle/>
          <a:p>
            <a:pPr marL="0" indent="0" algn="just" rtl="1">
              <a:lnSpc>
                <a:spcPct val="150000"/>
              </a:lnSpc>
              <a:buFont typeface="Arial" charset="0"/>
              <a:buNone/>
              <a:defRPr/>
            </a:pPr>
            <a:r>
              <a:rPr lang="fa-IR" sz="2400" dirty="0" smtClean="0">
                <a:solidFill>
                  <a:schemeClr val="tx1"/>
                </a:solidFill>
                <a:cs typeface="B Zar" panose="00000400000000000000" pitchFamily="2" charset="-78"/>
              </a:rPr>
              <a:t>صَرف قیمت: مصرف‌کنندگان برای محصولات با برند معروف، قیمت بالاتری می‌پردازند.</a:t>
            </a:r>
          </a:p>
          <a:p>
            <a:pPr marL="0" indent="0" algn="just" rtl="1">
              <a:lnSpc>
                <a:spcPct val="150000"/>
              </a:lnSpc>
              <a:buFont typeface="Arial" charset="0"/>
              <a:buNone/>
              <a:defRPr/>
            </a:pPr>
            <a:r>
              <a:rPr lang="fa-IR" sz="2400" dirty="0" smtClean="0">
                <a:cs typeface="B Zar" panose="00000400000000000000" pitchFamily="2" charset="-78"/>
              </a:rPr>
              <a:t>کاهش هزینه‌های فروش: خرید مکرر برندهای معروف‌تر توسط مصرف‌کنندگان.</a:t>
            </a:r>
          </a:p>
          <a:p>
            <a:pPr marL="0" indent="0" algn="just" rtl="1">
              <a:lnSpc>
                <a:spcPct val="150000"/>
              </a:lnSpc>
              <a:buFont typeface="Arial" charset="0"/>
              <a:buNone/>
              <a:defRPr/>
            </a:pPr>
            <a:r>
              <a:rPr lang="fa-IR" sz="2400" dirty="0" smtClean="0">
                <a:solidFill>
                  <a:schemeClr val="tx1"/>
                </a:solidFill>
                <a:cs typeface="B Zar" panose="00000400000000000000" pitchFamily="2" charset="-78"/>
              </a:rPr>
              <a:t>کاهش هزینه‌های تبلیغات: مشتریان وفادار برند خود ابزار تبلیغ‌اند.</a:t>
            </a:r>
          </a:p>
          <a:p>
            <a:pPr marL="0" indent="0" algn="just" rtl="1">
              <a:lnSpc>
                <a:spcPct val="150000"/>
              </a:lnSpc>
              <a:buFont typeface="Arial" charset="0"/>
              <a:buNone/>
              <a:defRPr/>
            </a:pPr>
            <a:r>
              <a:rPr lang="fa-IR" sz="2400" dirty="0" smtClean="0">
                <a:cs typeface="B Zar" panose="00000400000000000000" pitchFamily="2" charset="-78"/>
              </a:rPr>
              <a:t>سهم بالاتر بازار: مشتریان وفادار مشتریان جدیدی به محصول جلب می‌کنند.</a:t>
            </a:r>
          </a:p>
          <a:p>
            <a:pPr marL="0" indent="0" algn="just" rtl="1">
              <a:lnSpc>
                <a:spcPct val="150000"/>
              </a:lnSpc>
              <a:buFont typeface="Arial" charset="0"/>
              <a:buNone/>
              <a:defRPr/>
            </a:pPr>
            <a:r>
              <a:rPr lang="fa-IR" sz="2400" dirty="0" smtClean="0">
                <a:solidFill>
                  <a:schemeClr val="tx1"/>
                </a:solidFill>
                <a:cs typeface="B Zar" panose="00000400000000000000" pitchFamily="2" charset="-78"/>
              </a:rPr>
              <a:t>گردش پایین‌تر کارکنان: وفاداری کارکنان به شرکت‌های با برندها معتبر.</a:t>
            </a:r>
          </a:p>
          <a:p>
            <a:pPr marL="0" indent="0" algn="just" rtl="1">
              <a:lnSpc>
                <a:spcPct val="150000"/>
              </a:lnSpc>
              <a:buFont typeface="Arial" charset="0"/>
              <a:buNone/>
              <a:defRPr/>
            </a:pPr>
            <a:r>
              <a:rPr lang="fa-IR" sz="2400" dirty="0" smtClean="0">
                <a:cs typeface="B Zar" panose="00000400000000000000" pitchFamily="2" charset="-78"/>
              </a:rPr>
              <a:t>موقعیت رفیع‌تر: نزد مصرف‌کنندگان، رهبران صنعتی، رهبران محلی، رسانه‌ها، تحلیلگران مالی و سرمایه‌گذاران. </a:t>
            </a:r>
            <a:endParaRPr lang="en-US" sz="1800" dirty="0">
              <a:solidFill>
                <a:schemeClr val="tx1"/>
              </a:solidFill>
              <a:cs typeface="B Zar" panose="00000400000000000000" pitchFamily="2" charset="-78"/>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srgbClr val="E3DED1">
                    <a:shade val="50000"/>
                  </a:srgbClr>
                </a:solidFill>
              </a:rPr>
              <a:pPr/>
              <a:t>48</a:t>
            </a:fld>
            <a:endParaRPr lang="en-US">
              <a:solidFill>
                <a:srgbClr val="E3DED1">
                  <a:shade val="50000"/>
                </a:srgbClr>
              </a:solidFill>
            </a:endParaRPr>
          </a:p>
        </p:txBody>
      </p:sp>
    </p:spTree>
    <p:extLst>
      <p:ext uri="{BB962C8B-B14F-4D97-AF65-F5344CB8AC3E}">
        <p14:creationId xmlns:p14="http://schemas.microsoft.com/office/powerpoint/2010/main" val="383779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1" y="304800"/>
            <a:ext cx="7180942" cy="571500"/>
          </a:xfrm>
          <a:prstGeom prst="rect">
            <a:avLst/>
          </a:prstGeom>
        </p:spPr>
        <p:txBody>
          <a:bodyPr vert="horz" anchor="b">
            <a:no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a:lstStyle>
          <a:p>
            <a:pPr algn="r">
              <a:lnSpc>
                <a:spcPct val="150000"/>
              </a:lnSpc>
            </a:pPr>
            <a:r>
              <a:rPr lang="fa-IR" altLang="en-US" sz="2800" dirty="0" smtClean="0">
                <a:solidFill>
                  <a:schemeClr val="accent2">
                    <a:lumMod val="75000"/>
                  </a:schemeClr>
                </a:solidFill>
                <a:cs typeface="B Titr" pitchFamily="2" charset="-78"/>
              </a:rPr>
              <a:t>قدرت برند به مثابه‌ی دارایی‌های نامشهود </a:t>
            </a:r>
            <a:r>
              <a:rPr lang="en-US" altLang="en-US" sz="2800" dirty="0" smtClean="0">
                <a:solidFill>
                  <a:schemeClr val="accent2">
                    <a:lumMod val="75000"/>
                  </a:schemeClr>
                </a:solidFill>
                <a:latin typeface="Times New Roman" panose="02020603050405020304" pitchFamily="18" charset="0"/>
                <a:cs typeface="Times New Roman" panose="02020603050405020304" pitchFamily="18" charset="0"/>
              </a:rPr>
              <a:t>intangibles</a:t>
            </a:r>
          </a:p>
        </p:txBody>
      </p:sp>
      <p:sp>
        <p:nvSpPr>
          <p:cNvPr id="5" name="Content Placeholder 2"/>
          <p:cNvSpPr txBox="1">
            <a:spLocks/>
          </p:cNvSpPr>
          <p:nvPr/>
        </p:nvSpPr>
        <p:spPr>
          <a:xfrm>
            <a:off x="457200" y="1507671"/>
            <a:ext cx="7793037" cy="3810000"/>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150000"/>
              </a:lnSpc>
              <a:buFont typeface="Wingdings" panose="05000000000000000000" pitchFamily="2" charset="2"/>
              <a:buChar char="v"/>
              <a:defRPr/>
            </a:pPr>
            <a:r>
              <a:rPr lang="fa-IR" altLang="en-US" sz="2400" dirty="0" smtClean="0">
                <a:ln>
                  <a:solidFill>
                    <a:srgbClr val="00B050"/>
                  </a:solidFill>
                </a:ln>
                <a:solidFill>
                  <a:schemeClr val="accent6">
                    <a:lumMod val="50000"/>
                  </a:schemeClr>
                </a:solidFill>
                <a:cs typeface="B Mitra" pitchFamily="2" charset="-78"/>
              </a:rPr>
              <a:t>عمدتاً در مورد برند شرکت‌ها، کارکرد پایدار شرکت تأثیر</a:t>
            </a:r>
          </a:p>
          <a:p>
            <a:pPr marL="0" indent="261938">
              <a:lnSpc>
                <a:spcPct val="150000"/>
              </a:lnSpc>
              <a:buNone/>
              <a:defRPr/>
            </a:pPr>
            <a:r>
              <a:rPr lang="fa-IR" altLang="en-US" sz="2400" dirty="0" smtClean="0">
                <a:ln>
                  <a:solidFill>
                    <a:srgbClr val="00B050"/>
                  </a:solidFill>
                </a:ln>
                <a:solidFill>
                  <a:schemeClr val="accent6">
                    <a:lumMod val="50000"/>
                  </a:schemeClr>
                </a:solidFill>
                <a:cs typeface="B Mitra" pitchFamily="2" charset="-78"/>
              </a:rPr>
              <a:t>عمده‌ای بر وابستگی‌ها و دیدگاه‌های مشتری مبتنی بر برند دارد.</a:t>
            </a:r>
          </a:p>
          <a:p>
            <a:pPr marL="0" indent="261938">
              <a:lnSpc>
                <a:spcPct val="150000"/>
              </a:lnSpc>
              <a:buNone/>
              <a:defRPr/>
            </a:pPr>
            <a:r>
              <a:rPr lang="fa-IR" altLang="en-US" sz="2400" dirty="0" smtClean="0">
                <a:ln>
                  <a:solidFill>
                    <a:srgbClr val="00B050"/>
                  </a:solidFill>
                </a:ln>
                <a:solidFill>
                  <a:schemeClr val="accent6">
                    <a:lumMod val="50000"/>
                  </a:schemeClr>
                </a:solidFill>
                <a:cs typeface="B Mitra" pitchFamily="2" charset="-78"/>
              </a:rPr>
              <a:t>[فضای کسب‌وکار]               ریسک نازل سیستمی                    برند کشور</a:t>
            </a:r>
          </a:p>
          <a:p>
            <a:pPr>
              <a:lnSpc>
                <a:spcPct val="150000"/>
              </a:lnSpc>
              <a:buFont typeface="Wingdings" panose="05000000000000000000" pitchFamily="2" charset="2"/>
              <a:buChar char="v"/>
              <a:defRPr/>
            </a:pPr>
            <a:r>
              <a:rPr lang="fa-IR" altLang="en-US" sz="2400" dirty="0" smtClean="0">
                <a:ln>
                  <a:solidFill>
                    <a:srgbClr val="00B050"/>
                  </a:solidFill>
                </a:ln>
                <a:solidFill>
                  <a:schemeClr val="accent6">
                    <a:lumMod val="50000"/>
                  </a:schemeClr>
                </a:solidFill>
                <a:cs typeface="B Mitra" pitchFamily="2" charset="-78"/>
              </a:rPr>
              <a:t>اجزای متشکله‌ی برند کشور:</a:t>
            </a:r>
          </a:p>
          <a:p>
            <a:pPr marL="0" indent="174625">
              <a:lnSpc>
                <a:spcPct val="150000"/>
              </a:lnSpc>
              <a:buNone/>
              <a:defRPr/>
            </a:pPr>
            <a:r>
              <a:rPr lang="fa-IR" altLang="en-US" sz="2400" dirty="0" smtClean="0">
                <a:ln>
                  <a:solidFill>
                    <a:srgbClr val="00B050"/>
                  </a:solidFill>
                </a:ln>
                <a:solidFill>
                  <a:schemeClr val="accent6">
                    <a:lumMod val="50000"/>
                  </a:schemeClr>
                </a:solidFill>
                <a:cs typeface="B Mitra" pitchFamily="2" charset="-78"/>
              </a:rPr>
              <a:t>اقتصاد، گردشگری، جغرافیا و طبیعت، فرهنگ و میراث، جامعه، علم و فناوری، دولت</a:t>
            </a:r>
          </a:p>
          <a:p>
            <a:pPr>
              <a:lnSpc>
                <a:spcPct val="150000"/>
              </a:lnSpc>
              <a:buFont typeface="Wingdings" panose="05000000000000000000" pitchFamily="2" charset="2"/>
              <a:buChar char="v"/>
              <a:defRPr/>
            </a:pPr>
            <a:r>
              <a:rPr lang="fa-IR" altLang="en-US" sz="2400" dirty="0" smtClean="0">
                <a:ln>
                  <a:solidFill>
                    <a:srgbClr val="00B050"/>
                  </a:solidFill>
                </a:ln>
                <a:solidFill>
                  <a:schemeClr val="accent6">
                    <a:lumMod val="50000"/>
                  </a:schemeClr>
                </a:solidFill>
                <a:cs typeface="B Mitra" pitchFamily="2" charset="-78"/>
              </a:rPr>
              <a:t>کارکردهای </a:t>
            </a:r>
            <a:r>
              <a:rPr lang="fa-IR" altLang="en-US" sz="2400" dirty="0">
                <a:ln>
                  <a:solidFill>
                    <a:srgbClr val="00B050"/>
                  </a:solidFill>
                </a:ln>
                <a:solidFill>
                  <a:schemeClr val="accent6">
                    <a:lumMod val="50000"/>
                  </a:schemeClr>
                </a:solidFill>
                <a:cs typeface="B Mitra" pitchFamily="2" charset="-78"/>
              </a:rPr>
              <a:t>مدیریت</a:t>
            </a:r>
            <a:r>
              <a:rPr lang="fa-IR" altLang="en-US" sz="2400" dirty="0" smtClean="0">
                <a:ln>
                  <a:solidFill>
                    <a:srgbClr val="00B050"/>
                  </a:solidFill>
                </a:ln>
                <a:solidFill>
                  <a:schemeClr val="accent6">
                    <a:lumMod val="50000"/>
                  </a:schemeClr>
                </a:solidFill>
                <a:cs typeface="B Mitra" pitchFamily="2" charset="-78"/>
              </a:rPr>
              <a:t> بهتر؛ برندسازی کارکنان</a:t>
            </a:r>
          </a:p>
        </p:txBody>
      </p:sp>
      <p:sp>
        <p:nvSpPr>
          <p:cNvPr id="6" name="Left Arrow 5"/>
          <p:cNvSpPr/>
          <p:nvPr/>
        </p:nvSpPr>
        <p:spPr>
          <a:xfrm>
            <a:off x="5486399" y="3069771"/>
            <a:ext cx="856343" cy="228600"/>
          </a:xfrm>
          <a:prstGeom prst="lef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508913" y="3069771"/>
            <a:ext cx="856343" cy="228600"/>
          </a:xfrm>
          <a:prstGeom prst="lef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91974DF9-AD47-4691-BA21-BBFCE3637A9A}" type="slidenum">
              <a:rPr lang="en-US" smtClean="0">
                <a:solidFill>
                  <a:srgbClr val="E3DED1">
                    <a:shade val="50000"/>
                  </a:srgbClr>
                </a:solidFill>
              </a:rPr>
              <a:pPr/>
              <a:t>49</a:t>
            </a:fld>
            <a:endParaRPr lang="en-US">
              <a:solidFill>
                <a:srgbClr val="E3DED1">
                  <a:shade val="50000"/>
                </a:srgbClr>
              </a:solidFill>
            </a:endParaRPr>
          </a:p>
        </p:txBody>
      </p:sp>
    </p:spTree>
    <p:extLst>
      <p:ext uri="{BB962C8B-B14F-4D97-AF65-F5344CB8AC3E}">
        <p14:creationId xmlns:p14="http://schemas.microsoft.com/office/powerpoint/2010/main" val="37808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4572000" cy="880355"/>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954" dirty="0">
                <a:solidFill>
                  <a:schemeClr val="accent4"/>
                </a:solidFill>
                <a:cs typeface="B Titr" panose="00000700000000000000" pitchFamily="2" charset="-78"/>
              </a:rPr>
              <a:t>نسبت شاغلین به کل جمعیت</a:t>
            </a:r>
            <a:endParaRPr lang="en-US" sz="2954" dirty="0">
              <a:solidFill>
                <a:schemeClr val="accent4"/>
              </a:solidFill>
            </a:endParaRPr>
          </a:p>
        </p:txBody>
      </p:sp>
      <p:graphicFrame>
        <p:nvGraphicFramePr>
          <p:cNvPr id="4" name="Chart 3"/>
          <p:cNvGraphicFramePr>
            <a:graphicFrameLocks/>
          </p:cNvGraphicFramePr>
          <p:nvPr>
            <p:extLst>
              <p:ext uri="{D42A27DB-BD31-4B8C-83A1-F6EECF244321}">
                <p14:modId xmlns:p14="http://schemas.microsoft.com/office/powerpoint/2010/main" val="4039095887"/>
              </p:ext>
            </p:extLst>
          </p:nvPr>
        </p:nvGraphicFramePr>
        <p:xfrm>
          <a:off x="530998" y="2130311"/>
          <a:ext cx="8117702" cy="371814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38771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6934200" cy="990600"/>
          </a:xfrm>
          <a:prstGeom prst="rect">
            <a:avLst/>
          </a:prstGeom>
        </p:spPr>
        <p:txBody>
          <a:bodyPr vert="horz" anchor="b">
            <a:no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a:lstStyle>
          <a:p>
            <a:pPr algn="r"/>
            <a:r>
              <a:rPr lang="fa-IR" altLang="en-US" sz="2800" dirty="0" smtClean="0">
                <a:solidFill>
                  <a:schemeClr val="accent1">
                    <a:lumMod val="75000"/>
                  </a:schemeClr>
                </a:solidFill>
                <a:cs typeface="B Titr" pitchFamily="2" charset="-78"/>
              </a:rPr>
              <a:t>آیا خلق ارزش با برندآفرینی مغایر برنامه‌های محیط‌زیست و توسعه‌ی پایدار است؟</a:t>
            </a:r>
            <a:endParaRPr lang="en-US" altLang="en-US" sz="28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81000" y="1524000"/>
            <a:ext cx="7924800" cy="4419600"/>
          </a:xfrm>
          <a:prstGeom prst="rect">
            <a:avLst/>
          </a:prstGeom>
        </p:spPr>
        <p:txBody>
          <a:bodyPr vert="horz" lIns="182880" tIns="91440">
            <a:no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150000"/>
              </a:lnSpc>
              <a:buFont typeface="Wingdings" panose="05000000000000000000" pitchFamily="2" charset="2"/>
              <a:buChar char="v"/>
              <a:defRPr/>
            </a:pPr>
            <a:r>
              <a:rPr lang="fa-IR" altLang="en-US" sz="2400" dirty="0" smtClean="0">
                <a:solidFill>
                  <a:schemeClr val="accent4">
                    <a:lumMod val="50000"/>
                  </a:schemeClr>
                </a:solidFill>
                <a:cs typeface="B Mitra" pitchFamily="2" charset="-78"/>
              </a:rPr>
              <a:t>ساخت برندهای قوی با آینده‌ی پایدار و محیط‌زیست مغایر نیست.</a:t>
            </a:r>
          </a:p>
          <a:p>
            <a:pPr>
              <a:lnSpc>
                <a:spcPct val="150000"/>
              </a:lnSpc>
              <a:buFont typeface="Wingdings" panose="05000000000000000000" pitchFamily="2" charset="2"/>
              <a:buChar char="v"/>
              <a:defRPr/>
            </a:pPr>
            <a:r>
              <a:rPr lang="fa-IR" altLang="en-US" sz="2400" dirty="0" smtClean="0">
                <a:solidFill>
                  <a:schemeClr val="accent4">
                    <a:lumMod val="50000"/>
                  </a:schemeClr>
                </a:solidFill>
                <a:cs typeface="B Mitra" pitchFamily="2" charset="-78"/>
              </a:rPr>
              <a:t>آیا مشتریان برندهای معروف به محیط‌زیست علاقه‌مندند.</a:t>
            </a:r>
          </a:p>
          <a:p>
            <a:pPr>
              <a:lnSpc>
                <a:spcPct val="150000"/>
              </a:lnSpc>
              <a:buFont typeface="Wingdings" panose="05000000000000000000" pitchFamily="2" charset="2"/>
              <a:buChar char="v"/>
              <a:defRPr/>
            </a:pPr>
            <a:r>
              <a:rPr lang="fa-IR" altLang="en-US" sz="2400" dirty="0" smtClean="0">
                <a:solidFill>
                  <a:schemeClr val="accent4">
                    <a:lumMod val="50000"/>
                  </a:schemeClr>
                </a:solidFill>
                <a:cs typeface="B Mitra" pitchFamily="2" charset="-78"/>
              </a:rPr>
              <a:t>بنگاه فرصت آن را دارد که مشتری را به آینده‌ی پایدار و محیط‌زیست بهتر متمایل کند.</a:t>
            </a:r>
          </a:p>
          <a:p>
            <a:pPr>
              <a:lnSpc>
                <a:spcPct val="150000"/>
              </a:lnSpc>
              <a:buFont typeface="Wingdings" panose="05000000000000000000" pitchFamily="2" charset="2"/>
              <a:buChar char="v"/>
              <a:defRPr/>
            </a:pPr>
            <a:r>
              <a:rPr lang="fa-IR" altLang="en-US" sz="2400" dirty="0" smtClean="0">
                <a:solidFill>
                  <a:schemeClr val="accent4">
                    <a:lumMod val="50000"/>
                  </a:schemeClr>
                </a:solidFill>
                <a:cs typeface="B Mitra" pitchFamily="2" charset="-78"/>
              </a:rPr>
              <a:t>«پایداری» و «محیط‌زیست بهتر» را باید به درون کسب‌وکارها و برندها برد.</a:t>
            </a:r>
          </a:p>
          <a:p>
            <a:pPr>
              <a:lnSpc>
                <a:spcPct val="150000"/>
              </a:lnSpc>
              <a:buFont typeface="Wingdings" panose="05000000000000000000" pitchFamily="2" charset="2"/>
              <a:buChar char="v"/>
              <a:defRPr/>
            </a:pPr>
            <a:r>
              <a:rPr lang="fa-IR" altLang="en-US" sz="2400" dirty="0" smtClean="0">
                <a:solidFill>
                  <a:schemeClr val="accent4">
                    <a:lumMod val="50000"/>
                  </a:schemeClr>
                </a:solidFill>
                <a:cs typeface="B Mitra" pitchFamily="2" charset="-78"/>
              </a:rPr>
              <a:t>بنگاهی که «پایداری» را با برند خود پیوند زده است در جایگاه بهتری است که مردم را به خرید کالاهای سبزتر و پایدارتر متمایل کند:</a:t>
            </a:r>
          </a:p>
          <a:p>
            <a:pPr marL="0" indent="449263">
              <a:lnSpc>
                <a:spcPct val="150000"/>
              </a:lnSpc>
              <a:buNone/>
              <a:defRPr/>
            </a:pPr>
            <a:r>
              <a:rPr lang="fa-IR" altLang="en-US" sz="2400" dirty="0" smtClean="0">
                <a:solidFill>
                  <a:schemeClr val="accent4">
                    <a:lumMod val="50000"/>
                  </a:schemeClr>
                </a:solidFill>
                <a:cs typeface="B Mitra" pitchFamily="2" charset="-78"/>
              </a:rPr>
              <a:t>- برندهای معتبر مردم را به اقدام وامی‌دارد.</a:t>
            </a:r>
          </a:p>
        </p:txBody>
      </p:sp>
      <p:sp>
        <p:nvSpPr>
          <p:cNvPr id="2" name="Slide Number Placeholder 1"/>
          <p:cNvSpPr>
            <a:spLocks noGrp="1"/>
          </p:cNvSpPr>
          <p:nvPr>
            <p:ph type="sldNum" sz="quarter" idx="12"/>
          </p:nvPr>
        </p:nvSpPr>
        <p:spPr/>
        <p:txBody>
          <a:bodyPr/>
          <a:lstStyle/>
          <a:p>
            <a:fld id="{91974DF9-AD47-4691-BA21-BBFCE3637A9A}" type="slidenum">
              <a:rPr lang="en-US" smtClean="0">
                <a:solidFill>
                  <a:srgbClr val="E3DED1">
                    <a:shade val="50000"/>
                  </a:srgbClr>
                </a:solidFill>
              </a:rPr>
              <a:pPr/>
              <a:t>50</a:t>
            </a:fld>
            <a:endParaRPr lang="en-US">
              <a:solidFill>
                <a:srgbClr val="E3DED1">
                  <a:shade val="50000"/>
                </a:srgbClr>
              </a:solidFill>
            </a:endParaRPr>
          </a:p>
        </p:txBody>
      </p:sp>
    </p:spTree>
    <p:extLst>
      <p:ext uri="{BB962C8B-B14F-4D97-AF65-F5344CB8AC3E}">
        <p14:creationId xmlns:p14="http://schemas.microsoft.com/office/powerpoint/2010/main" val="21282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6899275" cy="661916"/>
          </a:xfrm>
        </p:spPr>
        <p:txBody>
          <a:bodyPr rtlCol="0">
            <a:normAutofit fontScale="90000"/>
          </a:bodyPr>
          <a:lstStyle/>
          <a:p>
            <a:pPr algn="just" rtl="1" eaLnBrk="1" fontAlgn="auto" hangingPunct="1">
              <a:spcAft>
                <a:spcPts val="0"/>
              </a:spcAft>
              <a:defRPr/>
            </a:pPr>
            <a:r>
              <a:rPr lang="fa-IR" sz="2800" dirty="0" smtClean="0">
                <a:solidFill>
                  <a:srgbClr val="333399"/>
                </a:solidFill>
                <a:effectLst>
                  <a:outerShdw blurRad="38100" dist="38100" dir="2700000" algn="tl">
                    <a:srgbClr val="C0C0C0"/>
                  </a:outerShdw>
                </a:effectLst>
                <a:cs typeface="B Titr" pitchFamily="2" charset="-78"/>
              </a:rPr>
              <a:t>تأمین مالی شهرداری‌ها پایه‌ی اساسی رشد پایدار شهرهاست</a:t>
            </a:r>
            <a:endParaRPr lang="en-US" sz="3200" dirty="0">
              <a:solidFill>
                <a:srgbClr val="333399"/>
              </a:solidFill>
              <a:effectLst>
                <a:outerShdw blurRad="38100" dist="38100" dir="2700000" algn="tl">
                  <a:srgbClr val="C0C0C0"/>
                </a:outerShdw>
              </a:effectLst>
              <a:cs typeface="B Titr" pitchFamily="2" charset="-78"/>
            </a:endParaRPr>
          </a:p>
        </p:txBody>
      </p:sp>
      <p:sp>
        <p:nvSpPr>
          <p:cNvPr id="6" name="Rectangle 5"/>
          <p:cNvSpPr/>
          <p:nvPr/>
        </p:nvSpPr>
        <p:spPr>
          <a:xfrm>
            <a:off x="381000" y="1219200"/>
            <a:ext cx="8305800" cy="4953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lnSpc>
                <a:spcPct val="150000"/>
              </a:lnSpc>
              <a:defRPr/>
            </a:pPr>
            <a:r>
              <a:rPr lang="fa-IR" b="1" dirty="0">
                <a:ln w="1905">
                  <a:noFill/>
                </a:ln>
                <a:solidFill>
                  <a:schemeClr val="tx1"/>
                </a:solidFill>
                <a:effectLst>
                  <a:innerShdw blurRad="69850" dist="43180" dir="5400000">
                    <a:srgbClr val="000000">
                      <a:alpha val="65000"/>
                    </a:srgbClr>
                  </a:innerShdw>
                </a:effectLst>
                <a:cs typeface="B Titr" pitchFamily="2" charset="-78"/>
              </a:rPr>
              <a:t>تحلیلی از مصرف زمین شهری در ایران نشان می‌دهد که کاربرد زمین شهری در ایران به نرخی افزایشی و در عین حال ناپایدار رخ داده است. گسترش نواحی حاشیه‌ای شهرهای با توسعه‌ی بی‌قواره، بدون فضاهای باز، با مسیرهای کوتاه‌ نامناسب برای راه رفتن و با دسترسی ناگهانی به راه‌های شریانی به منظور رفتن به سرکار ویژگی‌ شهرهاست. سطح بالاتری از خدمات و تأسیسات زیربنایی در شهرها موردنیاز است.</a:t>
            </a:r>
          </a:p>
          <a:p>
            <a:pPr algn="just" rtl="1" eaLnBrk="1" hangingPunct="1">
              <a:lnSpc>
                <a:spcPct val="150000"/>
              </a:lnSpc>
              <a:defRPr/>
            </a:pPr>
            <a:r>
              <a:rPr lang="fa-IR" b="1" dirty="0">
                <a:ln w="1905">
                  <a:noFill/>
                </a:ln>
                <a:solidFill>
                  <a:schemeClr val="tx1"/>
                </a:solidFill>
                <a:effectLst>
                  <a:innerShdw blurRad="69850" dist="43180" dir="5400000">
                    <a:srgbClr val="000000">
                      <a:alpha val="65000"/>
                    </a:srgbClr>
                  </a:innerShdw>
                </a:effectLst>
                <a:cs typeface="B Titr" pitchFamily="2" charset="-78"/>
              </a:rPr>
              <a:t>شهرها می‌باید منابع درآمدی محلی مناسبی تعریف کنند، و درآمدهای مبتنی بر زمین بخشی از این منابع است؛ زمینه‌های مناسبی برای بازارهای بدهی قدرتمند شهرداری‌های فراهم آورند، و مقررات و همکاری بین دولت و شوراهای شهر را تقویت کنند.</a:t>
            </a:r>
          </a:p>
          <a:p>
            <a:pPr algn="just" rtl="1" eaLnBrk="1" hangingPunct="1">
              <a:lnSpc>
                <a:spcPct val="150000"/>
              </a:lnSpc>
              <a:defRPr/>
            </a:pPr>
            <a:r>
              <a:rPr lang="fa-IR" b="1" dirty="0">
                <a:ln w="1905">
                  <a:noFill/>
                </a:ln>
                <a:solidFill>
                  <a:schemeClr val="tx1"/>
                </a:solidFill>
                <a:effectLst>
                  <a:innerShdw blurRad="69850" dist="43180" dir="5400000">
                    <a:srgbClr val="000000">
                      <a:alpha val="65000"/>
                    </a:srgbClr>
                  </a:innerShdw>
                </a:effectLst>
                <a:cs typeface="B Titr" pitchFamily="2" charset="-78"/>
              </a:rPr>
              <a:t>استراتژی‌های جذب ارزش مازاد می‌باید با اهداف کاربرد زمین و ساختار حکمرانی (اداره‌ی) مناطق مختلف منطبق شود. این مسئله آن قدر که موضوعی فنی است، در عین حال موضوعی سیاسی است. در تأمین مالی شهرها مالیات بر سوخت و مالیات بر املاک می‌تواند منبع درآمدی پایدار برای تأمین مالی خدمات شهری باشد، و بازار بدهی شهرداری‌ها هم می‌باید روی همین منابع تکیه کند.</a:t>
            </a:r>
          </a:p>
        </p:txBody>
      </p:sp>
      <p:sp>
        <p:nvSpPr>
          <p:cNvPr id="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51</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4270414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1" y="1371600"/>
            <a:ext cx="4724400" cy="3733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مدیریت مالی شفاف.</a:t>
            </a:r>
          </a:p>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نظام قیمتی شفاف.</a:t>
            </a:r>
          </a:p>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نظام تعرفه‌ای و مالیاتی شفاف.</a:t>
            </a:r>
          </a:p>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سیستم‌های کارآمد توزیع کمک‌های دولتی بین شهرداری‌ها.</a:t>
            </a:r>
          </a:p>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هماهنگی مناسب در کاربرد زمین.</a:t>
            </a:r>
          </a:p>
          <a:p>
            <a:pPr marL="342900" indent="-342900" algn="just" rtl="1" eaLnBrk="1" hangingPunct="1">
              <a:lnSpc>
                <a:spcPct val="150000"/>
              </a:lnSpc>
              <a:buFont typeface="Wingdings" panose="05000000000000000000" pitchFamily="2" charset="2"/>
              <a:buChar char="v"/>
              <a:defRPr/>
            </a:pP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برنامه‌ریزی صحیح مالی.</a:t>
            </a:r>
          </a:p>
          <a:p>
            <a:pPr marL="342900" indent="-342900" algn="just" rtl="1" eaLnBrk="1" hangingPunct="1">
              <a:lnSpc>
                <a:spcPct val="150000"/>
              </a:lnSpc>
              <a:buFont typeface="Wingdings" panose="05000000000000000000" pitchFamily="2" charset="2"/>
              <a:buChar char="v"/>
              <a:defRPr/>
            </a:pP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5" name="Rectangle 2"/>
          <p:cNvSpPr txBox="1">
            <a:spLocks noChangeArrowheads="1"/>
          </p:cNvSpPr>
          <p:nvPr/>
        </p:nvSpPr>
        <p:spPr bwMode="auto">
          <a:xfrm>
            <a:off x="1546746" y="462341"/>
            <a:ext cx="54641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spcBef>
                <a:spcPct val="0"/>
              </a:spcBef>
              <a:spcAft>
                <a:spcPct val="0"/>
              </a:spcAft>
              <a:defRPr sz="4000" kern="12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fontAlgn="base">
              <a:spcBef>
                <a:spcPct val="0"/>
              </a:spcBef>
              <a:spcAft>
                <a:spcPct val="0"/>
              </a:spcAft>
              <a:defRPr sz="4000">
                <a:solidFill>
                  <a:srgbClr val="768D5A"/>
                </a:solidFill>
                <a:latin typeface="Calibri" pitchFamily="34" charset="0"/>
              </a:defRPr>
            </a:lvl6pPr>
            <a:lvl7pPr marL="914400" algn="l" rtl="0" fontAlgn="base">
              <a:spcBef>
                <a:spcPct val="0"/>
              </a:spcBef>
              <a:spcAft>
                <a:spcPct val="0"/>
              </a:spcAft>
              <a:defRPr sz="4000">
                <a:solidFill>
                  <a:srgbClr val="768D5A"/>
                </a:solidFill>
                <a:latin typeface="Calibri" pitchFamily="34" charset="0"/>
              </a:defRPr>
            </a:lvl7pPr>
            <a:lvl8pPr marL="1371600" algn="l" rtl="0" fontAlgn="base">
              <a:spcBef>
                <a:spcPct val="0"/>
              </a:spcBef>
              <a:spcAft>
                <a:spcPct val="0"/>
              </a:spcAft>
              <a:defRPr sz="4000">
                <a:solidFill>
                  <a:srgbClr val="768D5A"/>
                </a:solidFill>
                <a:latin typeface="Calibri" pitchFamily="34" charset="0"/>
              </a:defRPr>
            </a:lvl8pPr>
            <a:lvl9pPr marL="1828800" algn="l" rtl="0" fontAlgn="base">
              <a:spcBef>
                <a:spcPct val="0"/>
              </a:spcBef>
              <a:spcAft>
                <a:spcPct val="0"/>
              </a:spcAft>
              <a:defRPr sz="4000">
                <a:solidFill>
                  <a:srgbClr val="768D5A"/>
                </a:solidFill>
                <a:latin typeface="Calibri" pitchFamily="34" charset="0"/>
              </a:defRPr>
            </a:lvl9pPr>
          </a:lstStyle>
          <a:p>
            <a:pPr algn="just" rtl="1" eaLnBrk="1" fontAlgn="auto" hangingPunct="1">
              <a:spcAft>
                <a:spcPts val="0"/>
              </a:spcAft>
              <a:defRPr/>
            </a:pPr>
            <a:r>
              <a:rPr lang="fa-IR" sz="3200" dirty="0" smtClean="0">
                <a:solidFill>
                  <a:srgbClr val="00B0F0"/>
                </a:solidFill>
                <a:effectLst>
                  <a:outerShdw blurRad="38100" dist="38100" dir="2700000" algn="tl">
                    <a:srgbClr val="C0C0C0"/>
                  </a:outerShdw>
                </a:effectLst>
                <a:cs typeface="B Titr" pitchFamily="2" charset="-78"/>
              </a:rPr>
              <a:t>عوامل سلامت بودجه‌ای شهرداری‌ها</a:t>
            </a:r>
            <a:endParaRPr lang="en-US" dirty="0">
              <a:solidFill>
                <a:srgbClr val="00B0F0"/>
              </a:solidFill>
              <a:effectLst>
                <a:outerShdw blurRad="38100" dist="38100" dir="2700000" algn="tl">
                  <a:srgbClr val="C0C0C0"/>
                </a:outerShdw>
              </a:effectLst>
              <a:cs typeface="B Titr" pitchFamily="2" charset="-78"/>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52</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17321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95400" y="10236"/>
            <a:ext cx="5943600" cy="898525"/>
          </a:xfrm>
        </p:spPr>
        <p:txBody>
          <a:bodyPr rtlCol="0">
            <a:normAutofit/>
          </a:bodyPr>
          <a:lstStyle/>
          <a:p>
            <a:pPr algn="just" rtl="1" eaLnBrk="1" fontAlgn="auto" hangingPunct="1">
              <a:spcAft>
                <a:spcPts val="0"/>
              </a:spcAft>
              <a:defRPr/>
            </a:pPr>
            <a:r>
              <a:rPr lang="fa-IR" dirty="0" smtClean="0">
                <a:solidFill>
                  <a:srgbClr val="333399"/>
                </a:solidFill>
                <a:effectLst>
                  <a:outerShdw blurRad="38100" dist="38100" dir="2700000" algn="tl">
                    <a:srgbClr val="C0C0C0"/>
                  </a:outerShdw>
                </a:effectLst>
                <a:cs typeface="B Titr" pitchFamily="2" charset="-78"/>
              </a:rPr>
              <a:t>مكان‌سازي (</a:t>
            </a:r>
            <a:r>
              <a:rPr lang="en-US" b="1" dirty="0" err="1" smtClean="0">
                <a:solidFill>
                  <a:srgbClr val="3333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Placemaking</a:t>
            </a:r>
            <a:r>
              <a:rPr lang="fa-IR" dirty="0" smtClean="0">
                <a:solidFill>
                  <a:srgbClr val="333399"/>
                </a:solidFill>
                <a:effectLst>
                  <a:outerShdw blurRad="38100" dist="38100" dir="2700000" algn="tl">
                    <a:srgbClr val="C0C0C0"/>
                  </a:outerShdw>
                </a:effectLst>
                <a:cs typeface="B Titr" pitchFamily="2" charset="-78"/>
              </a:rPr>
              <a:t>)</a:t>
            </a:r>
            <a:endParaRPr lang="en-US" sz="4800" dirty="0">
              <a:solidFill>
                <a:srgbClr val="333399"/>
              </a:solidFill>
              <a:effectLst>
                <a:outerShdw blurRad="38100" dist="38100" dir="2700000" algn="tl">
                  <a:srgbClr val="C0C0C0"/>
                </a:outerShdw>
              </a:effectLst>
              <a:cs typeface="B Titr" pitchFamily="2" charset="-78"/>
            </a:endParaRPr>
          </a:p>
        </p:txBody>
      </p:sp>
      <p:sp>
        <p:nvSpPr>
          <p:cNvPr id="24579" name="AutoShape 6">
            <a:hlinkClick r:id="rId2" action="ppaction://hlinksldjump" highlightClick="1"/>
          </p:cNvPr>
          <p:cNvSpPr>
            <a:spLocks noChangeArrowheads="1"/>
          </p:cNvSpPr>
          <p:nvPr/>
        </p:nvSpPr>
        <p:spPr bwMode="auto">
          <a:xfrm>
            <a:off x="3657600" y="5181600"/>
            <a:ext cx="1524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800">
              <a:solidFill>
                <a:schemeClr val="tx1"/>
              </a:solidFill>
            </a:endParaRPr>
          </a:p>
        </p:txBody>
      </p:sp>
      <p:sp>
        <p:nvSpPr>
          <p:cNvPr id="6" name="Rectangle 5"/>
          <p:cNvSpPr/>
          <p:nvPr/>
        </p:nvSpPr>
        <p:spPr>
          <a:xfrm>
            <a:off x="381000" y="1536700"/>
            <a:ext cx="7810500" cy="4559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رويكرد چندوجهي برنامه‌ريزي، طراحي و مديريت فضاهاي عمومي.</a:t>
            </a:r>
          </a:p>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آيا فضاهاي عمومي كه ساخته مي‌شود، مورد استفاده‌ي مردم قرار مي‌گيرد؟ آيا فضاها قابليت تبديل‌شدن به مكان (</a:t>
            </a:r>
            <a:r>
              <a:rPr lang="en-US" sz="1600" b="1" dirty="0" err="1">
                <a:ln w="1905">
                  <a:noFill/>
                </a:ln>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Placeability</a:t>
            </a:r>
            <a:r>
              <a:rPr lang="fa-IR" sz="1600" b="1" dirty="0">
                <a:ln w="1905">
                  <a:noFill/>
                </a:ln>
                <a:solidFill>
                  <a:schemeClr val="tx1"/>
                </a:solidFill>
                <a:effectLst>
                  <a:innerShdw blurRad="69850" dist="43180" dir="5400000">
                    <a:srgbClr val="000000">
                      <a:alpha val="65000"/>
                    </a:srgbClr>
                  </a:innerShdw>
                </a:effectLst>
                <a:cs typeface="B Titr" pitchFamily="2" charset="-78"/>
              </a:rPr>
              <a:t>) را دارد؟</a:t>
            </a:r>
          </a:p>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آيا فضاهاي عمومي توانايي ارائه‌ي خدمات به همه‌ي مليت‌ها و فرهنگ‌ها را دارد؟</a:t>
            </a:r>
          </a:p>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مكان‌سازي روي دارايي‌هاي محلي، آرزوها و قابليت‌ها سرمايه‌گذاري مي‌كند تا مكان‌هاي عمومي‌اي بسازد كه سلامت مردم، خوشبختي و رفاه آنان را ارتقاء دهد.</a:t>
            </a:r>
          </a:p>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خلق ارزش از طريق ايجاد مكان و تبديل هزينه‌هاي حفاظت از آن‌ها به دارايي‌هاي ملموس.</a:t>
            </a:r>
          </a:p>
          <a:p>
            <a:pPr marL="285750" indent="-285750" algn="just" rtl="1" eaLnBrk="1" hangingPunct="1">
              <a:lnSpc>
                <a:spcPct val="150000"/>
              </a:lnSpc>
              <a:buFont typeface="Wingdings" panose="05000000000000000000" pitchFamily="2" charset="2"/>
              <a:buChar char="v"/>
              <a:defRPr/>
            </a:pPr>
            <a:r>
              <a:rPr lang="fa-IR" sz="1600" b="1" dirty="0">
                <a:ln w="1905">
                  <a:noFill/>
                </a:ln>
                <a:solidFill>
                  <a:schemeClr val="tx1"/>
                </a:solidFill>
                <a:effectLst>
                  <a:innerShdw blurRad="69850" dist="43180" dir="5400000">
                    <a:srgbClr val="000000">
                      <a:alpha val="65000"/>
                    </a:srgbClr>
                  </a:innerShdw>
                </a:effectLst>
                <a:cs typeface="B Titr" pitchFamily="2" charset="-78"/>
              </a:rPr>
              <a:t>بدين‌ترتيب مسؤوليت مدير زمين در سطح ملي شامل تعيين چارچوب‌ها و مقررات درون‌شهرها (حوزه‌ي عمل شوراهاي شهر) نيز مي‌شود و به علاوه سياست زمين در نواحي كشاورزي و روستايي در ارتباط نزديك با سياست نواحي شهري قرار مي‌گيرد (ديدگاه بين رشته‌اي و كلي‌نگر </a:t>
            </a:r>
            <a:r>
              <a:rPr lang="en-US" sz="1600" b="1" dirty="0">
                <a:ln w="1905">
                  <a:noFill/>
                </a:ln>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holistic</a:t>
            </a:r>
            <a:r>
              <a:rPr lang="fa-IR" sz="1600" b="1" dirty="0">
                <a:ln w="1905">
                  <a:noFill/>
                </a:ln>
                <a:solidFill>
                  <a:schemeClr val="tx1"/>
                </a:solidFill>
                <a:effectLst>
                  <a:innerShdw blurRad="69850" dist="43180" dir="5400000">
                    <a:srgbClr val="000000">
                      <a:alpha val="65000"/>
                    </a:srgbClr>
                  </a:innerShdw>
                </a:effectLst>
                <a:cs typeface="B Titr" pitchFamily="2" charset="-78"/>
              </a:rPr>
              <a:t>).</a:t>
            </a:r>
          </a:p>
          <a:p>
            <a:pPr marL="285750" indent="-285750" algn="just" rtl="1" eaLnBrk="1" hangingPunct="1">
              <a:lnSpc>
                <a:spcPct val="150000"/>
              </a:lnSpc>
              <a:buFont typeface="Wingdings" panose="05000000000000000000" pitchFamily="2" charset="2"/>
              <a:buChar char="v"/>
              <a:defRPr/>
            </a:pPr>
            <a:r>
              <a:rPr lang="fa-IR" sz="1500" b="1" dirty="0">
                <a:ln w="1905">
                  <a:noFill/>
                </a:ln>
                <a:solidFill>
                  <a:schemeClr val="tx1"/>
                </a:solidFill>
                <a:effectLst>
                  <a:innerShdw blurRad="69850" dist="43180" dir="5400000">
                    <a:srgbClr val="000000">
                      <a:alpha val="65000"/>
                    </a:srgbClr>
                  </a:innerShdw>
                </a:effectLst>
                <a:cs typeface="B Titr" pitchFamily="2" charset="-78"/>
              </a:rPr>
              <a:t>در ديدگاه كلي نگر هماهنگي بزرگي در سياست زمين (اعم از زمين كشاورزي، جنگلي، چراگاهي، مسكن روستايي، زمين صنعتي و شهرك‌هاي صنعتي، شهرهاي جديد، زمين شهري، زمين خدماتي، ...) ضرورت دارد.</a:t>
            </a: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53</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3028149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54</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54</a:t>
            </a:fld>
            <a:endParaRPr lang="en-US" altLang="en-US" sz="1200" dirty="0">
              <a:solidFill>
                <a:schemeClr val="tx1"/>
              </a:solidFill>
              <a:latin typeface="BASAER YAGHUT"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3006509"/>
              </p:ext>
            </p:extLst>
          </p:nvPr>
        </p:nvGraphicFramePr>
        <p:xfrm>
          <a:off x="1066800" y="1676400"/>
          <a:ext cx="6629400" cy="3431762"/>
        </p:xfrm>
        <a:graphic>
          <a:graphicData uri="http://schemas.openxmlformats.org/drawingml/2006/table">
            <a:tbl>
              <a:tblPr firstRow="1" bandRow="1">
                <a:tableStyleId>{5C22544A-7EE6-4342-B048-85BDC9FD1C3A}</a:tableStyleId>
              </a:tblPr>
              <a:tblGrid>
                <a:gridCol w="2071687"/>
                <a:gridCol w="2957513"/>
                <a:gridCol w="1600200"/>
              </a:tblGrid>
              <a:tr h="535717">
                <a:tc gridSpan="3">
                  <a:txBody>
                    <a:bodyPr/>
                    <a:lstStyle/>
                    <a:p>
                      <a:pPr algn="ctr"/>
                      <a:r>
                        <a:rPr lang="fa-IR" sz="3600" b="1" dirty="0" smtClean="0">
                          <a:cs typeface="B Zar" panose="00000400000000000000" pitchFamily="2" charset="-78"/>
                        </a:rPr>
                        <a:t>عدم تداخل هدف‌ها</a:t>
                      </a:r>
                      <a:endParaRPr lang="en-US" sz="3600" b="1" dirty="0">
                        <a:cs typeface="B Zar" panose="00000400000000000000" pitchFamily="2" charset="-78"/>
                      </a:endParaRPr>
                    </a:p>
                  </a:txBody>
                  <a:tcPr/>
                </a:tc>
                <a:tc hMerge="1">
                  <a:txBody>
                    <a:bodyPr/>
                    <a:lstStyle/>
                    <a:p>
                      <a:pPr algn="ctr"/>
                      <a:endParaRPr lang="en-US" dirty="0">
                        <a:cs typeface="B Zar" panose="00000400000000000000" pitchFamily="2" charset="-78"/>
                      </a:endParaRPr>
                    </a:p>
                  </a:txBody>
                  <a:tcPr/>
                </a:tc>
                <a:tc hMerge="1">
                  <a:txBody>
                    <a:bodyPr/>
                    <a:lstStyle/>
                    <a:p>
                      <a:pPr algn="ctr"/>
                      <a:endParaRPr lang="en-US" dirty="0">
                        <a:cs typeface="B Zar" panose="00000400000000000000" pitchFamily="2" charset="-78"/>
                      </a:endParaRPr>
                    </a:p>
                  </a:txBody>
                  <a:tcPr/>
                </a:tc>
              </a:tr>
              <a:tr h="434526">
                <a:tc>
                  <a:txBody>
                    <a:bodyPr/>
                    <a:lstStyle/>
                    <a:p>
                      <a:pPr algn="ctr"/>
                      <a:r>
                        <a:rPr lang="fa-IR" b="1" dirty="0" smtClean="0">
                          <a:cs typeface="B Zar" panose="00000400000000000000" pitchFamily="2" charset="-78"/>
                        </a:rPr>
                        <a:t>بخش خصوصی</a:t>
                      </a:r>
                      <a:endParaRPr lang="en-US" b="1" dirty="0">
                        <a:cs typeface="B Zar" panose="00000400000000000000" pitchFamily="2" charset="-78"/>
                      </a:endParaRPr>
                    </a:p>
                  </a:txBody>
                  <a:tcPr anchor="ctr"/>
                </a:tc>
                <a:tc>
                  <a:txBody>
                    <a:bodyPr/>
                    <a:lstStyle/>
                    <a:p>
                      <a:pPr algn="ctr"/>
                      <a:r>
                        <a:rPr lang="fa-IR" b="1" dirty="0" smtClean="0">
                          <a:cs typeface="B Zar" panose="00000400000000000000" pitchFamily="2" charset="-78"/>
                        </a:rPr>
                        <a:t>بخش عمومی</a:t>
                      </a:r>
                      <a:endParaRPr lang="en-US" b="1" dirty="0">
                        <a:cs typeface="B Zar" panose="00000400000000000000" pitchFamily="2" charset="-78"/>
                      </a:endParaRPr>
                    </a:p>
                  </a:txBody>
                  <a:tcPr anchor="ctr"/>
                </a:tc>
                <a:tc>
                  <a:txBody>
                    <a:bodyPr/>
                    <a:lstStyle/>
                    <a:p>
                      <a:pPr algn="ctr"/>
                      <a:endParaRPr lang="en-US" dirty="0">
                        <a:cs typeface="B Zar" panose="00000400000000000000" pitchFamily="2" charset="-78"/>
                      </a:endParaRPr>
                    </a:p>
                  </a:txBody>
                  <a:tcPr anchor="ctr"/>
                </a:tc>
              </a:tr>
              <a:tr h="1178578">
                <a:tc>
                  <a:txBody>
                    <a:bodyPr/>
                    <a:lstStyle/>
                    <a:p>
                      <a:pPr algn="ctr"/>
                      <a:r>
                        <a:rPr lang="fa-IR" sz="2000" dirty="0" smtClean="0">
                          <a:solidFill>
                            <a:schemeClr val="accent2">
                              <a:lumMod val="75000"/>
                            </a:schemeClr>
                          </a:solidFill>
                          <a:cs typeface="B Zar" panose="00000400000000000000" pitchFamily="2" charset="-78"/>
                        </a:rPr>
                        <a:t>کسب سود ریالی</a:t>
                      </a:r>
                      <a:endParaRPr lang="en-US" sz="2000" dirty="0">
                        <a:solidFill>
                          <a:schemeClr val="accent2">
                            <a:lumMod val="75000"/>
                          </a:schemeClr>
                        </a:solidFill>
                        <a:cs typeface="B Zar" panose="00000400000000000000" pitchFamily="2" charset="-78"/>
                      </a:endParaRPr>
                    </a:p>
                  </a:txBody>
                  <a:tcPr anchor="ctr"/>
                </a:tc>
                <a:tc>
                  <a:txBody>
                    <a:bodyPr/>
                    <a:lstStyle/>
                    <a:p>
                      <a:pPr algn="ctr"/>
                      <a:r>
                        <a:rPr lang="fa-IR" sz="2000" dirty="0" smtClean="0">
                          <a:solidFill>
                            <a:schemeClr val="accent2">
                              <a:lumMod val="75000"/>
                            </a:schemeClr>
                          </a:solidFill>
                          <a:cs typeface="B Zar" panose="00000400000000000000" pitchFamily="2" charset="-78"/>
                        </a:rPr>
                        <a:t>کسب‌وکار</a:t>
                      </a:r>
                    </a:p>
                    <a:p>
                      <a:pPr algn="ctr"/>
                      <a:r>
                        <a:rPr lang="fa-IR" sz="2000" dirty="0" smtClean="0">
                          <a:solidFill>
                            <a:schemeClr val="accent2">
                              <a:lumMod val="75000"/>
                            </a:schemeClr>
                          </a:solidFill>
                          <a:cs typeface="B Zar" panose="00000400000000000000" pitchFamily="2" charset="-78"/>
                        </a:rPr>
                        <a:t>از طریق ارائه‌ی خدمات و مزیت‌هایی برای شهروندان</a:t>
                      </a:r>
                      <a:endParaRPr lang="en-US" sz="2000" dirty="0">
                        <a:solidFill>
                          <a:schemeClr val="accent2">
                            <a:lumMod val="75000"/>
                          </a:schemeClr>
                        </a:solidFill>
                        <a:cs typeface="B Zar"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1" dirty="0" smtClean="0">
                          <a:solidFill>
                            <a:schemeClr val="accent2">
                              <a:lumMod val="75000"/>
                            </a:schemeClr>
                          </a:solidFill>
                          <a:cs typeface="B Zar" panose="00000400000000000000" pitchFamily="2" charset="-78"/>
                        </a:rPr>
                        <a:t>اهداف</a:t>
                      </a:r>
                      <a:endParaRPr lang="en-US" sz="2000" b="1" dirty="0" smtClean="0">
                        <a:solidFill>
                          <a:schemeClr val="accent2">
                            <a:lumMod val="75000"/>
                          </a:schemeClr>
                        </a:solidFill>
                        <a:cs typeface="B Zar" panose="00000400000000000000" pitchFamily="2" charset="-78"/>
                      </a:endParaRPr>
                    </a:p>
                    <a:p>
                      <a:pPr algn="ctr"/>
                      <a:endParaRPr lang="en-US" sz="2000" b="1" dirty="0">
                        <a:solidFill>
                          <a:schemeClr val="accent2">
                            <a:lumMod val="75000"/>
                          </a:schemeClr>
                        </a:solidFill>
                        <a:cs typeface="B Zar" panose="00000400000000000000" pitchFamily="2" charset="-78"/>
                      </a:endParaRPr>
                    </a:p>
                  </a:txBody>
                  <a:tcPr anchor="ctr"/>
                </a:tc>
              </a:tr>
              <a:tr h="1178578">
                <a:tc>
                  <a:txBody>
                    <a:bodyPr/>
                    <a:lstStyle/>
                    <a:p>
                      <a:pPr algn="ctr"/>
                      <a:r>
                        <a:rPr lang="fa-IR" sz="2000" dirty="0" smtClean="0">
                          <a:solidFill>
                            <a:srgbClr val="0000FF"/>
                          </a:solidFill>
                          <a:cs typeface="B Zar" panose="00000400000000000000" pitchFamily="2" charset="-78"/>
                        </a:rPr>
                        <a:t>کسب‌وکار</a:t>
                      </a:r>
                    </a:p>
                    <a:p>
                      <a:pPr algn="ctr"/>
                      <a:r>
                        <a:rPr lang="fa-IR" sz="2000" dirty="0" smtClean="0">
                          <a:solidFill>
                            <a:srgbClr val="0000FF"/>
                          </a:solidFill>
                          <a:cs typeface="B Zar" panose="00000400000000000000" pitchFamily="2" charset="-78"/>
                        </a:rPr>
                        <a:t>خدمات و کالاهایی که عرضه می‌کنند</a:t>
                      </a:r>
                      <a:endParaRPr lang="en-US" sz="2000" dirty="0">
                        <a:solidFill>
                          <a:srgbClr val="0000FF"/>
                        </a:solidFill>
                        <a:cs typeface="B Zar" panose="00000400000000000000" pitchFamily="2" charset="-78"/>
                      </a:endParaRPr>
                    </a:p>
                  </a:txBody>
                  <a:tcPr anchor="ctr"/>
                </a:tc>
                <a:tc>
                  <a:txBody>
                    <a:bodyPr/>
                    <a:lstStyle/>
                    <a:p>
                      <a:pPr algn="ctr"/>
                      <a:r>
                        <a:rPr lang="fa-IR" sz="2000" dirty="0" smtClean="0">
                          <a:solidFill>
                            <a:srgbClr val="0000FF"/>
                          </a:solidFill>
                          <a:cs typeface="B Zar" panose="00000400000000000000" pitchFamily="2" charset="-78"/>
                        </a:rPr>
                        <a:t>پول</a:t>
                      </a:r>
                    </a:p>
                    <a:p>
                      <a:pPr algn="ctr"/>
                      <a:r>
                        <a:rPr lang="fa-IR" sz="2000" dirty="0" smtClean="0">
                          <a:solidFill>
                            <a:srgbClr val="0000FF"/>
                          </a:solidFill>
                          <a:cs typeface="B Zar" panose="00000400000000000000" pitchFamily="2" charset="-78"/>
                        </a:rPr>
                        <a:t>مالیات و عوارض</a:t>
                      </a:r>
                      <a:endParaRPr lang="en-US" sz="2000" dirty="0">
                        <a:solidFill>
                          <a:srgbClr val="0000FF"/>
                        </a:solidFill>
                        <a:cs typeface="B Zar" panose="00000400000000000000" pitchFamily="2" charset="-78"/>
                      </a:endParaRPr>
                    </a:p>
                  </a:txBody>
                  <a:tcPr anchor="ctr"/>
                </a:tc>
                <a:tc>
                  <a:txBody>
                    <a:bodyPr/>
                    <a:lstStyle/>
                    <a:p>
                      <a:pPr algn="ctr"/>
                      <a:r>
                        <a:rPr lang="fa-IR" sz="2000" b="1" dirty="0" smtClean="0">
                          <a:solidFill>
                            <a:srgbClr val="0000FF"/>
                          </a:solidFill>
                          <a:cs typeface="B Zar" panose="00000400000000000000" pitchFamily="2" charset="-78"/>
                        </a:rPr>
                        <a:t>ابزارها</a:t>
                      </a:r>
                      <a:endParaRPr lang="en-US" sz="2000" b="1" dirty="0">
                        <a:solidFill>
                          <a:srgbClr val="0000FF"/>
                        </a:solidFill>
                        <a:cs typeface="B Zar" panose="00000400000000000000" pitchFamily="2" charset="-78"/>
                      </a:endParaRPr>
                    </a:p>
                  </a:txBody>
                  <a:tcPr anchor="ctr"/>
                </a:tc>
              </a:tr>
            </a:tbl>
          </a:graphicData>
        </a:graphic>
      </p:graphicFrame>
    </p:spTree>
    <p:extLst>
      <p:ext uri="{BB962C8B-B14F-4D97-AF65-F5344CB8AC3E}">
        <p14:creationId xmlns:p14="http://schemas.microsoft.com/office/powerpoint/2010/main" val="410388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55</a:t>
            </a:fld>
            <a:endParaRPr lang="en-US" dirty="0"/>
          </a:p>
        </p:txBody>
      </p:sp>
      <p:graphicFrame>
        <p:nvGraphicFramePr>
          <p:cNvPr id="2" name="Diagram 1"/>
          <p:cNvGraphicFramePr/>
          <p:nvPr>
            <p:extLst>
              <p:ext uri="{D42A27DB-BD31-4B8C-83A1-F6EECF244321}">
                <p14:modId xmlns:p14="http://schemas.microsoft.com/office/powerpoint/2010/main" val="3393583931"/>
              </p:ext>
            </p:extLst>
          </p:nvPr>
        </p:nvGraphicFramePr>
        <p:xfrm>
          <a:off x="200167" y="12954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55</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449716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56</a:t>
            </a:fld>
            <a:endParaRPr lang="en-US" dirty="0"/>
          </a:p>
        </p:txBody>
      </p:sp>
      <p:sp>
        <p:nvSpPr>
          <p:cNvPr id="7" name="TextBox 6"/>
          <p:cNvSpPr txBox="1"/>
          <p:nvPr/>
        </p:nvSpPr>
        <p:spPr>
          <a:xfrm>
            <a:off x="533400" y="1447800"/>
            <a:ext cx="7772400" cy="923330"/>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اجتماعی و فکری: وجود محیط و فضای باز و امن برای شناسایی افراد، مهارت‌ها و ظرفیت‌ها و وجود رهبرانی که درمی‌یابند چگونه  ظرفیت‌های فکری باید شناسایی شده و رشد یابند.</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9" name="TextBox 8"/>
          <p:cNvSpPr txBox="1"/>
          <p:nvPr/>
        </p:nvSpPr>
        <p:spPr>
          <a:xfrm>
            <a:off x="533400" y="3886200"/>
            <a:ext cx="7772400" cy="646331"/>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فنی: به دلیل تقاضای زیرساخت‌های مناسب برای شهر، افزایش دارایی‌های فیزیکی و تکنولوژیک باید پاسخگوی نیازهای دائمی و در حال تغییر شهروندان باشد.</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10" name="TextBox 9"/>
          <p:cNvSpPr txBox="1"/>
          <p:nvPr/>
        </p:nvSpPr>
        <p:spPr>
          <a:xfrm>
            <a:off x="533400" y="2438247"/>
            <a:ext cx="7772400" cy="646331"/>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مردم سالارانه: ارتقای مسئولیت‌پذیری، شفافیت و پاسخگویی مدیران شهر و بسط دیالوگ با شهروندان.</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11" name="TextBox 10"/>
          <p:cNvSpPr txBox="1"/>
          <p:nvPr/>
        </p:nvSpPr>
        <p:spPr>
          <a:xfrm>
            <a:off x="519752" y="3084578"/>
            <a:ext cx="7772400" cy="646331"/>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محیط زیستی: چون ارتقای کیفیت زندگی مطرح است، شهرها می‌باید پاک، سبز، امن، و محیطی قابل قبول برای همه‌ی شهروندان باشند.</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12" name="TextBox 11"/>
          <p:cNvSpPr txBox="1"/>
          <p:nvPr/>
        </p:nvSpPr>
        <p:spPr>
          <a:xfrm>
            <a:off x="533400" y="4583718"/>
            <a:ext cx="7772400" cy="923330"/>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فرهنگی و آسودگی خیال: برای مقابله با رقابت شدید شهرها جهت ارتقای کیفیت‌های خود، برند شهر به مثابه‌ی شهری فرهنگی که در آن آسوده‌خاطرمی‌شود زندگی کرد، و از دیگر شهرها ممیز است، باید ارتقا یابد.</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13" name="TextBox 12"/>
          <p:cNvSpPr txBox="1"/>
          <p:nvPr/>
        </p:nvSpPr>
        <p:spPr>
          <a:xfrm>
            <a:off x="533400" y="5602069"/>
            <a:ext cx="7772400" cy="646331"/>
          </a:xfrm>
          <a:prstGeom prst="rect">
            <a:avLst/>
          </a:prstGeom>
          <a:noFill/>
        </p:spPr>
        <p:txBody>
          <a:bodyPr wrap="square" rtlCol="0">
            <a:spAutoFit/>
          </a:bodyPr>
          <a:lstStyle/>
          <a:p>
            <a:pPr algn="just" rtl="1"/>
            <a:r>
              <a:rPr lang="fa-IR" b="1" kern="0" dirty="0" smtClean="0">
                <a:solidFill>
                  <a:srgbClr val="3333FF"/>
                </a:solidFill>
                <a:latin typeface="Calibri" panose="020F0502020204030204" pitchFamily="34" charset="0"/>
                <a:ea typeface="+mj-ea"/>
                <a:cs typeface="B Zar" panose="00000400000000000000" pitchFamily="2" charset="-78"/>
              </a:rPr>
              <a:t>سرمایه‌ی مالی: تنظیم بودجه‌ی شهر، شفافیت مسائل مالی شهر، استراتژی‌های مالی خلاقانه و مشارکت فعال و عادلانه‌ی شهر با بخش خصوصی.</a:t>
            </a:r>
            <a:endParaRPr lang="en-US" b="1" kern="0" dirty="0" smtClean="0">
              <a:solidFill>
                <a:srgbClr val="3333FF"/>
              </a:solidFill>
              <a:latin typeface="Calibri" panose="020F0502020204030204" pitchFamily="34" charset="0"/>
              <a:ea typeface="+mj-ea"/>
              <a:cs typeface="B Zar" panose="00000400000000000000" pitchFamily="2" charset="-78"/>
            </a:endParaRPr>
          </a:p>
        </p:txBody>
      </p:sp>
      <p:sp>
        <p:nvSpPr>
          <p:cNvPr id="14"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56</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180934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57</a:t>
            </a:fld>
            <a:endParaRPr lang="en-US" dirty="0"/>
          </a:p>
        </p:txBody>
      </p:sp>
      <p:sp>
        <p:nvSpPr>
          <p:cNvPr id="6"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57</a:t>
            </a:fld>
            <a:endParaRPr lang="en-US" altLang="en-US" sz="1200" dirty="0">
              <a:solidFill>
                <a:schemeClr val="tx1"/>
              </a:solidFill>
              <a:latin typeface="BASAER YAGHUT" pitchFamily="2" charset="0"/>
            </a:endParaRPr>
          </a:p>
        </p:txBody>
      </p:sp>
      <p:sp>
        <p:nvSpPr>
          <p:cNvPr id="8" name="Rectangle 7"/>
          <p:cNvSpPr/>
          <p:nvPr/>
        </p:nvSpPr>
        <p:spPr>
          <a:xfrm>
            <a:off x="6553200" y="1676400"/>
            <a:ext cx="1032513" cy="419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Table 2"/>
          <p:cNvGraphicFramePr>
            <a:graphicFrameLocks noGrp="1"/>
          </p:cNvGraphicFramePr>
          <p:nvPr>
            <p:extLst>
              <p:ext uri="{D42A27DB-BD31-4B8C-83A1-F6EECF244321}">
                <p14:modId xmlns:p14="http://schemas.microsoft.com/office/powerpoint/2010/main" val="2859008585"/>
              </p:ext>
            </p:extLst>
          </p:nvPr>
        </p:nvGraphicFramePr>
        <p:xfrm>
          <a:off x="1489713" y="1295400"/>
          <a:ext cx="6096000" cy="4836160"/>
        </p:xfrm>
        <a:graphic>
          <a:graphicData uri="http://schemas.openxmlformats.org/drawingml/2006/table">
            <a:tbl>
              <a:tblPr firstRow="1" bandRow="1">
                <a:tableStyleId>{93296810-A885-4BE3-A3E7-6D5BEEA58F35}</a:tableStyleId>
              </a:tblPr>
              <a:tblGrid>
                <a:gridCol w="3048000"/>
                <a:gridCol w="3048000"/>
              </a:tblGrid>
              <a:tr h="494841">
                <a:tc gridSpan="2">
                  <a:txBody>
                    <a:bodyPr/>
                    <a:lstStyle/>
                    <a:p>
                      <a:pPr algn="ctr"/>
                      <a:r>
                        <a:rPr lang="fa-IR" sz="2800" b="1" cap="none" spc="0" dirty="0" smtClean="0">
                          <a:ln w="1905"/>
                          <a:solidFill>
                            <a:schemeClr val="accent1">
                              <a:lumMod val="50000"/>
                            </a:schemeClr>
                          </a:solidFill>
                          <a:effectLst>
                            <a:innerShdw blurRad="69850" dist="43180" dir="5400000">
                              <a:srgbClr val="000000">
                                <a:alpha val="65000"/>
                              </a:srgbClr>
                            </a:innerShdw>
                          </a:effectLst>
                          <a:cs typeface="B Titr" panose="00000700000000000000" pitchFamily="2" charset="-78"/>
                        </a:rPr>
                        <a:t>کانون توجه سرمایه‌های شش‌گانه</a:t>
                      </a:r>
                      <a:endParaRPr lang="en-US" sz="2800" b="1" cap="none" spc="0" dirty="0">
                        <a:ln w="1905"/>
                        <a:solidFill>
                          <a:schemeClr val="accent1">
                            <a:lumMod val="50000"/>
                          </a:schemeClr>
                        </a:solidFill>
                        <a:effectLst>
                          <a:innerShdw blurRad="69850" dist="43180" dir="5400000">
                            <a:srgbClr val="000000">
                              <a:alpha val="65000"/>
                            </a:srgbClr>
                          </a:innerShdw>
                        </a:effectLst>
                        <a:cs typeface="B Titr" panose="00000700000000000000" pitchFamily="2" charset="-78"/>
                      </a:endParaRPr>
                    </a:p>
                  </a:txBody>
                  <a:tcPr>
                    <a:solidFill>
                      <a:schemeClr val="accent1"/>
                    </a:solidFill>
                  </a:tcPr>
                </a:tc>
                <a:tc hMerge="1">
                  <a:txBody>
                    <a:bodyPr/>
                    <a:lstStyle/>
                    <a:p>
                      <a:endParaRPr lang="en-US" dirty="0"/>
                    </a:p>
                  </a:txBody>
                  <a:tcPr/>
                </a:tc>
              </a:tr>
              <a:tr h="494841">
                <a:tc>
                  <a:txBody>
                    <a:bodyPr/>
                    <a:lstStyle/>
                    <a:p>
                      <a:pPr algn="ctr"/>
                      <a:r>
                        <a:rPr lang="fa-IR" b="1" dirty="0" smtClean="0">
                          <a:solidFill>
                            <a:srgbClr val="0033CC"/>
                          </a:solidFill>
                          <a:cs typeface="B Zar" panose="00000400000000000000" pitchFamily="2" charset="-78"/>
                        </a:rPr>
                        <a:t>حوزه‌ی کانونی</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a:t>
                      </a:r>
                      <a:endParaRPr lang="en-US" b="1" dirty="0">
                        <a:solidFill>
                          <a:srgbClr val="0033CC"/>
                        </a:solidFill>
                        <a:cs typeface="B Zar" panose="00000400000000000000" pitchFamily="2" charset="-78"/>
                      </a:endParaRPr>
                    </a:p>
                  </a:txBody>
                  <a:tcPr anchor="ctr"/>
                </a:tc>
              </a:tr>
              <a:tr h="494841">
                <a:tc>
                  <a:txBody>
                    <a:bodyPr/>
                    <a:lstStyle/>
                    <a:p>
                      <a:pPr algn="ctr"/>
                      <a:r>
                        <a:rPr lang="fa-IR" b="1" dirty="0" smtClean="0">
                          <a:solidFill>
                            <a:srgbClr val="0033CC"/>
                          </a:solidFill>
                          <a:cs typeface="B Zar" panose="00000400000000000000" pitchFamily="2" charset="-78"/>
                        </a:rPr>
                        <a:t>مردم و منابع دانش</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اجتماعی و فکری</a:t>
                      </a:r>
                      <a:endParaRPr lang="en-US" b="1" dirty="0">
                        <a:solidFill>
                          <a:srgbClr val="0033CC"/>
                        </a:solidFill>
                        <a:cs typeface="B Zar" panose="00000400000000000000" pitchFamily="2" charset="-78"/>
                      </a:endParaRPr>
                    </a:p>
                  </a:txBody>
                  <a:tcPr anchor="ctr"/>
                </a:tc>
              </a:tr>
              <a:tr h="928477">
                <a:tc>
                  <a:txBody>
                    <a:bodyPr/>
                    <a:lstStyle/>
                    <a:p>
                      <a:pPr algn="ctr"/>
                      <a:r>
                        <a:rPr lang="fa-IR" b="1" dirty="0" smtClean="0">
                          <a:solidFill>
                            <a:srgbClr val="0033CC"/>
                          </a:solidFill>
                          <a:cs typeface="B Zar" panose="00000400000000000000" pitchFamily="2" charset="-78"/>
                        </a:rPr>
                        <a:t>شفافیت، مشارکت و تشکیل نهادهای</a:t>
                      </a:r>
                      <a:r>
                        <a:rPr lang="fa-IR" b="1" baseline="0" dirty="0" smtClean="0">
                          <a:solidFill>
                            <a:srgbClr val="0033CC"/>
                          </a:solidFill>
                          <a:cs typeface="B Zar" panose="00000400000000000000" pitchFamily="2" charset="-78"/>
                        </a:rPr>
                        <a:t> اقتصادی اجتماعی</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مردم سالارانه</a:t>
                      </a:r>
                      <a:endParaRPr lang="en-US" b="1" dirty="0">
                        <a:solidFill>
                          <a:srgbClr val="0033CC"/>
                        </a:solidFill>
                        <a:cs typeface="B Zar" panose="00000400000000000000" pitchFamily="2" charset="-78"/>
                      </a:endParaRPr>
                    </a:p>
                  </a:txBody>
                  <a:tcPr anchor="ctr"/>
                </a:tc>
              </a:tr>
              <a:tr h="609600">
                <a:tc>
                  <a:txBody>
                    <a:bodyPr/>
                    <a:lstStyle/>
                    <a:p>
                      <a:pPr algn="ctr"/>
                      <a:r>
                        <a:rPr lang="fa-IR" b="1" dirty="0" smtClean="0">
                          <a:solidFill>
                            <a:srgbClr val="0033CC"/>
                          </a:solidFill>
                          <a:cs typeface="B Zar" panose="00000400000000000000" pitchFamily="2" charset="-78"/>
                        </a:rPr>
                        <a:t>ارزش‌ها، رفتار و بیان و اظهارات</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فرهنگی و آسودگی خیال</a:t>
                      </a:r>
                      <a:endParaRPr lang="en-US" b="1" dirty="0">
                        <a:solidFill>
                          <a:srgbClr val="0033CC"/>
                        </a:solidFill>
                        <a:cs typeface="B Zar" panose="00000400000000000000" pitchFamily="2" charset="-78"/>
                      </a:endParaRPr>
                    </a:p>
                  </a:txBody>
                  <a:tcPr anchor="ctr"/>
                </a:tc>
              </a:tr>
              <a:tr h="609600">
                <a:tc>
                  <a:txBody>
                    <a:bodyPr/>
                    <a:lstStyle/>
                    <a:p>
                      <a:pPr algn="ctr"/>
                      <a:r>
                        <a:rPr lang="fa-IR" b="1" dirty="0" smtClean="0">
                          <a:solidFill>
                            <a:srgbClr val="0033CC"/>
                          </a:solidFill>
                          <a:cs typeface="B Zar" panose="00000400000000000000" pitchFamily="2" charset="-78"/>
                        </a:rPr>
                        <a:t>منابع طبیعی</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محیط‌زیستی</a:t>
                      </a:r>
                      <a:endParaRPr lang="en-US" b="1" dirty="0">
                        <a:solidFill>
                          <a:srgbClr val="0033CC"/>
                        </a:solidFill>
                        <a:cs typeface="B Zar" panose="00000400000000000000" pitchFamily="2" charset="-78"/>
                      </a:endParaRPr>
                    </a:p>
                  </a:txBody>
                  <a:tcPr anchor="ctr"/>
                </a:tc>
              </a:tr>
              <a:tr h="685800">
                <a:tc>
                  <a:txBody>
                    <a:bodyPr/>
                    <a:lstStyle/>
                    <a:p>
                      <a:pPr algn="ctr"/>
                      <a:r>
                        <a:rPr lang="fa-IR" b="1" dirty="0" smtClean="0">
                          <a:solidFill>
                            <a:srgbClr val="0033CC"/>
                          </a:solidFill>
                          <a:cs typeface="B Zar" panose="00000400000000000000" pitchFamily="2" charset="-78"/>
                        </a:rPr>
                        <a:t>سرمایه‌ی انسان‌ ساخته- زیرساخت‌ها</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فنی</a:t>
                      </a:r>
                      <a:endParaRPr lang="en-US" b="1" dirty="0">
                        <a:solidFill>
                          <a:srgbClr val="0033CC"/>
                        </a:solidFill>
                        <a:cs typeface="B Zar" panose="00000400000000000000" pitchFamily="2" charset="-78"/>
                      </a:endParaRPr>
                    </a:p>
                  </a:txBody>
                  <a:tcPr anchor="ctr"/>
                </a:tc>
              </a:tr>
              <a:tr h="494841">
                <a:tc>
                  <a:txBody>
                    <a:bodyPr/>
                    <a:lstStyle/>
                    <a:p>
                      <a:pPr algn="ctr"/>
                      <a:r>
                        <a:rPr lang="fa-IR" b="1" smtClean="0">
                          <a:solidFill>
                            <a:srgbClr val="0033CC"/>
                          </a:solidFill>
                          <a:cs typeface="B Zar" panose="00000400000000000000" pitchFamily="2" charset="-78"/>
                        </a:rPr>
                        <a:t>پول و دارایی‌ها</a:t>
                      </a:r>
                      <a:endParaRPr lang="en-US" b="1" dirty="0">
                        <a:solidFill>
                          <a:srgbClr val="0033CC"/>
                        </a:solidFill>
                        <a:cs typeface="B Zar" panose="00000400000000000000" pitchFamily="2" charset="-78"/>
                      </a:endParaRPr>
                    </a:p>
                  </a:txBody>
                  <a:tcPr anchor="ctr"/>
                </a:tc>
                <a:tc>
                  <a:txBody>
                    <a:bodyPr/>
                    <a:lstStyle/>
                    <a:p>
                      <a:pPr algn="ctr"/>
                      <a:r>
                        <a:rPr lang="fa-IR" b="1" dirty="0" smtClean="0">
                          <a:solidFill>
                            <a:srgbClr val="0033CC"/>
                          </a:solidFill>
                          <a:cs typeface="B Zar" panose="00000400000000000000" pitchFamily="2" charset="-78"/>
                        </a:rPr>
                        <a:t>سرمایه‌ی مالی</a:t>
                      </a:r>
                      <a:endParaRPr lang="en-US" b="1" dirty="0">
                        <a:solidFill>
                          <a:srgbClr val="0033CC"/>
                        </a:solidFill>
                        <a:cs typeface="B Zar" panose="00000400000000000000" pitchFamily="2" charset="-78"/>
                      </a:endParaRPr>
                    </a:p>
                  </a:txBody>
                  <a:tcPr anchor="ctr"/>
                </a:tc>
              </a:tr>
            </a:tbl>
          </a:graphicData>
        </a:graphic>
      </p:graphicFrame>
    </p:spTree>
    <p:extLst>
      <p:ext uri="{BB962C8B-B14F-4D97-AF65-F5344CB8AC3E}">
        <p14:creationId xmlns:p14="http://schemas.microsoft.com/office/powerpoint/2010/main" val="199246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599" y="1524000"/>
            <a:ext cx="7010399" cy="403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lnSpc>
                <a:spcPct val="150000"/>
              </a:lnSpc>
              <a:defRPr/>
            </a:pPr>
            <a:r>
              <a:rPr lang="fa-IR" sz="2000" b="1" dirty="0" smtClean="0">
                <a:ln w="1905"/>
                <a:solidFill>
                  <a:srgbClr val="3333FF"/>
                </a:solidFill>
                <a:effectLst>
                  <a:innerShdw blurRad="69850" dist="43180" dir="5400000">
                    <a:srgbClr val="000000">
                      <a:alpha val="65000"/>
                    </a:srgbClr>
                  </a:innerShdw>
                </a:effectLst>
                <a:cs typeface="B Titr" pitchFamily="2" charset="-78"/>
              </a:rPr>
              <a:t>دانشگاه بسیاری از صنایع دانش‌بنیان ظرف دهه‌های گذشته را بنیان نهاده است، و انباشتی از خلاقیت را به همراه می‌آ‌ورد. دانشگاه تبریز وظیفه دارد:</a:t>
            </a:r>
          </a:p>
          <a:p>
            <a:pPr algn="just" rtl="1" eaLnBrk="1" hangingPunct="1">
              <a:lnSpc>
                <a:spcPct val="150000"/>
              </a:lnSpc>
              <a:defRPr/>
            </a:pPr>
            <a:endParaRPr lang="fa-IR" sz="700" b="1" dirty="0" smtClean="0">
              <a:ln w="1905"/>
              <a:solidFill>
                <a:srgbClr val="3333FF"/>
              </a:solidFill>
              <a:effectLst>
                <a:innerShdw blurRad="69850" dist="43180" dir="5400000">
                  <a:srgbClr val="000000">
                    <a:alpha val="65000"/>
                  </a:srgbClr>
                </a:innerShdw>
              </a:effectLst>
              <a:cs typeface="B Titr" pitchFamily="2" charset="-78"/>
            </a:endParaRP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سرمایه‌ی خلاقیت را تولید و باز تولید کند</a:t>
            </a: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سرمایه‌ی دانش را فراهم آورد</a:t>
            </a: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سرمایه‌ی انسانی را تربیت کند</a:t>
            </a: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سرمایه‌ی اجتماعی را بسازد</a:t>
            </a: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منابع مالی جذب کند</a:t>
            </a:r>
          </a:p>
          <a:p>
            <a:pPr indent="177800" algn="just" rtl="1" eaLnBrk="1" hangingPunct="1">
              <a:lnSpc>
                <a:spcPct val="150000"/>
              </a:lnSpc>
              <a:defRPr/>
            </a:pPr>
            <a:r>
              <a:rPr lang="fa-IR" sz="2000" b="1" dirty="0" smtClean="0">
                <a:ln w="1905"/>
                <a:solidFill>
                  <a:schemeClr val="bg2">
                    <a:lumMod val="50000"/>
                  </a:schemeClr>
                </a:solidFill>
                <a:effectLst>
                  <a:innerShdw blurRad="69850" dist="43180" dir="5400000">
                    <a:srgbClr val="000000">
                      <a:alpha val="65000"/>
                    </a:srgbClr>
                  </a:innerShdw>
                </a:effectLst>
                <a:cs typeface="B Titr" pitchFamily="2" charset="-78"/>
              </a:rPr>
              <a:t>و سرمایه‌های طبیعی را حفظ کند</a:t>
            </a:r>
          </a:p>
        </p:txBody>
      </p:sp>
      <p:sp>
        <p:nvSpPr>
          <p:cNvPr id="5" name="Rectangle 2"/>
          <p:cNvSpPr txBox="1">
            <a:spLocks noChangeArrowheads="1"/>
          </p:cNvSpPr>
          <p:nvPr/>
        </p:nvSpPr>
        <p:spPr bwMode="auto">
          <a:xfrm>
            <a:off x="4800600" y="228600"/>
            <a:ext cx="243892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spcBef>
                <a:spcPct val="0"/>
              </a:spcBef>
              <a:spcAft>
                <a:spcPct val="0"/>
              </a:spcAft>
              <a:defRPr sz="4000" kern="1200">
                <a:solidFill>
                  <a:srgbClr val="768D5A"/>
                </a:solidFill>
                <a:latin typeface="+mj-lt"/>
                <a:ea typeface="+mj-ea"/>
                <a:cs typeface="+mj-cs"/>
              </a:defRPr>
            </a:lvl1pPr>
            <a:lvl2pPr algn="l" rtl="0" eaLnBrk="0" fontAlgn="base" hangingPunct="0">
              <a:spcBef>
                <a:spcPct val="0"/>
              </a:spcBef>
              <a:spcAft>
                <a:spcPct val="0"/>
              </a:spcAft>
              <a:defRPr sz="4000">
                <a:solidFill>
                  <a:srgbClr val="768D5A"/>
                </a:solidFill>
                <a:latin typeface="Calibri" pitchFamily="34" charset="0"/>
              </a:defRPr>
            </a:lvl2pPr>
            <a:lvl3pPr algn="l" rtl="0" eaLnBrk="0" fontAlgn="base" hangingPunct="0">
              <a:spcBef>
                <a:spcPct val="0"/>
              </a:spcBef>
              <a:spcAft>
                <a:spcPct val="0"/>
              </a:spcAft>
              <a:defRPr sz="4000">
                <a:solidFill>
                  <a:srgbClr val="768D5A"/>
                </a:solidFill>
                <a:latin typeface="Calibri" pitchFamily="34" charset="0"/>
              </a:defRPr>
            </a:lvl3pPr>
            <a:lvl4pPr algn="l" rtl="0" eaLnBrk="0" fontAlgn="base" hangingPunct="0">
              <a:spcBef>
                <a:spcPct val="0"/>
              </a:spcBef>
              <a:spcAft>
                <a:spcPct val="0"/>
              </a:spcAft>
              <a:defRPr sz="4000">
                <a:solidFill>
                  <a:srgbClr val="768D5A"/>
                </a:solidFill>
                <a:latin typeface="Calibri" pitchFamily="34" charset="0"/>
              </a:defRPr>
            </a:lvl4pPr>
            <a:lvl5pPr algn="l" rtl="0" eaLnBrk="0" fontAlgn="base" hangingPunct="0">
              <a:spcBef>
                <a:spcPct val="0"/>
              </a:spcBef>
              <a:spcAft>
                <a:spcPct val="0"/>
              </a:spcAft>
              <a:defRPr sz="4000">
                <a:solidFill>
                  <a:srgbClr val="768D5A"/>
                </a:solidFill>
                <a:latin typeface="Calibri" pitchFamily="34" charset="0"/>
              </a:defRPr>
            </a:lvl5pPr>
            <a:lvl6pPr marL="457200" algn="l" rtl="0" fontAlgn="base">
              <a:spcBef>
                <a:spcPct val="0"/>
              </a:spcBef>
              <a:spcAft>
                <a:spcPct val="0"/>
              </a:spcAft>
              <a:defRPr sz="4000">
                <a:solidFill>
                  <a:srgbClr val="768D5A"/>
                </a:solidFill>
                <a:latin typeface="Calibri" pitchFamily="34" charset="0"/>
              </a:defRPr>
            </a:lvl6pPr>
            <a:lvl7pPr marL="914400" algn="l" rtl="0" fontAlgn="base">
              <a:spcBef>
                <a:spcPct val="0"/>
              </a:spcBef>
              <a:spcAft>
                <a:spcPct val="0"/>
              </a:spcAft>
              <a:defRPr sz="4000">
                <a:solidFill>
                  <a:srgbClr val="768D5A"/>
                </a:solidFill>
                <a:latin typeface="Calibri" pitchFamily="34" charset="0"/>
              </a:defRPr>
            </a:lvl7pPr>
            <a:lvl8pPr marL="1371600" algn="l" rtl="0" fontAlgn="base">
              <a:spcBef>
                <a:spcPct val="0"/>
              </a:spcBef>
              <a:spcAft>
                <a:spcPct val="0"/>
              </a:spcAft>
              <a:defRPr sz="4000">
                <a:solidFill>
                  <a:srgbClr val="768D5A"/>
                </a:solidFill>
                <a:latin typeface="Calibri" pitchFamily="34" charset="0"/>
              </a:defRPr>
            </a:lvl8pPr>
            <a:lvl9pPr marL="1828800" algn="l" rtl="0" fontAlgn="base">
              <a:spcBef>
                <a:spcPct val="0"/>
              </a:spcBef>
              <a:spcAft>
                <a:spcPct val="0"/>
              </a:spcAft>
              <a:defRPr sz="4000">
                <a:solidFill>
                  <a:srgbClr val="768D5A"/>
                </a:solidFill>
                <a:latin typeface="Calibri" pitchFamily="34" charset="0"/>
              </a:defRPr>
            </a:lvl9pPr>
          </a:lstStyle>
          <a:p>
            <a:pPr algn="just" rtl="1" eaLnBrk="1" fontAlgn="auto" hangingPunct="1">
              <a:spcAft>
                <a:spcPts val="0"/>
              </a:spcAft>
              <a:defRPr/>
            </a:pPr>
            <a:r>
              <a:rPr lang="fa-IR" sz="3200" dirty="0" smtClean="0">
                <a:solidFill>
                  <a:srgbClr val="00B0F0"/>
                </a:solidFill>
                <a:effectLst>
                  <a:outerShdw blurRad="38100" dist="38100" dir="2700000" algn="tl">
                    <a:srgbClr val="C0C0C0"/>
                  </a:outerShdw>
                </a:effectLst>
                <a:cs typeface="B Titr" pitchFamily="2" charset="-78"/>
              </a:rPr>
              <a:t>نقش دانشگاه</a:t>
            </a:r>
            <a:endParaRPr lang="en-US" dirty="0">
              <a:solidFill>
                <a:srgbClr val="00B0F0"/>
              </a:solidFill>
              <a:effectLst>
                <a:outerShdw blurRad="38100" dist="38100" dir="2700000" algn="tl">
                  <a:srgbClr val="C0C0C0"/>
                </a:outerShdw>
              </a:effectLst>
              <a:cs typeface="B Titr" pitchFamily="2" charset="-78"/>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58</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623838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304800"/>
            <a:ext cx="5600700" cy="838200"/>
          </a:xfrm>
        </p:spPr>
        <p:txBody>
          <a:bodyPr>
            <a:normAutofit/>
          </a:bodyPr>
          <a:lstStyle/>
          <a:p>
            <a:pPr algn="r">
              <a:defRPr/>
            </a:pPr>
            <a:r>
              <a:rPr lang="fa-IR" dirty="0" smtClean="0">
                <a:solidFill>
                  <a:schemeClr val="accent6">
                    <a:lumMod val="50000"/>
                  </a:schemeClr>
                </a:solidFill>
                <a:cs typeface="B Titr" panose="00000700000000000000" pitchFamily="2" charset="-78"/>
              </a:rPr>
              <a:t>دانشگاه تبریز وظیفه دارد</a:t>
            </a:r>
            <a:endParaRPr lang="en-US" dirty="0">
              <a:solidFill>
                <a:schemeClr val="accent6">
                  <a:lumMod val="50000"/>
                </a:schemeClr>
              </a:solidFill>
              <a:cs typeface="B Titr" panose="00000700000000000000" pitchFamily="2" charset="-78"/>
            </a:endParaRPr>
          </a:p>
        </p:txBody>
      </p:sp>
      <p:sp>
        <p:nvSpPr>
          <p:cNvPr id="5" name="Content Placeholder 2"/>
          <p:cNvSpPr>
            <a:spLocks noGrp="1"/>
          </p:cNvSpPr>
          <p:nvPr>
            <p:ph idx="1"/>
          </p:nvPr>
        </p:nvSpPr>
        <p:spPr>
          <a:xfrm>
            <a:off x="685800" y="1447800"/>
            <a:ext cx="7848600" cy="4648200"/>
          </a:xfrm>
          <a:ln>
            <a:noFill/>
          </a:ln>
        </p:spPr>
        <p:txBody>
          <a:bodyPr>
            <a:noAutofit/>
          </a:bodyPr>
          <a:lstStyle/>
          <a:p>
            <a:pPr marL="0" indent="0" algn="just" rtl="1">
              <a:buNone/>
            </a:pPr>
            <a:r>
              <a:rPr lang="fa-IR" altLang="en-US" sz="2800" dirty="0" smtClean="0">
                <a:ln>
                  <a:solidFill>
                    <a:srgbClr val="DB3F15"/>
                  </a:solidFill>
                </a:ln>
                <a:solidFill>
                  <a:schemeClr val="tx1"/>
                </a:solidFill>
                <a:latin typeface="SimSun" panose="02010600030101010101" pitchFamily="2" charset="-122"/>
                <a:ea typeface="SimSun" panose="02010600030101010101" pitchFamily="2" charset="-122"/>
                <a:cs typeface="B Zar" pitchFamily="2" charset="-78"/>
              </a:rPr>
              <a:t>شبکه‌های اجتماعی‌ای بسازد که فارغ‌التحصیلان فنی و کارآزموده را به اقامت در تبریز و منطقه تشویق کند، و درون شهر و منطقه فعالیت‌های کارآفرینی با فن‌آوری بالا را گسترده و گسترده‌تر کند.</a:t>
            </a:r>
          </a:p>
          <a:p>
            <a:pPr marL="0" indent="0" algn="just" rtl="1">
              <a:buNone/>
            </a:pPr>
            <a:endParaRPr lang="fa-IR" altLang="en-US" sz="2800" dirty="0">
              <a:ln>
                <a:solidFill>
                  <a:srgbClr val="DB3F15"/>
                </a:solidFill>
              </a:ln>
              <a:latin typeface="SimSun" panose="02010600030101010101" pitchFamily="2" charset="-122"/>
              <a:ea typeface="SimSun" panose="02010600030101010101" pitchFamily="2" charset="-122"/>
              <a:cs typeface="B Zar" pitchFamily="2" charset="-78"/>
            </a:endParaRPr>
          </a:p>
          <a:p>
            <a:pPr marL="622300" indent="-355600" algn="just" rtl="1">
              <a:buFont typeface="Wingdings" panose="05000000000000000000" pitchFamily="2" charset="2"/>
              <a:buChar char="q"/>
            </a:pPr>
            <a:r>
              <a:rPr lang="fa-IR" altLang="en-US" sz="2400" dirty="0" smtClean="0">
                <a:ln>
                  <a:solidFill>
                    <a:schemeClr val="accent6">
                      <a:lumMod val="50000"/>
                    </a:schemeClr>
                  </a:solidFill>
                </a:ln>
                <a:solidFill>
                  <a:schemeClr val="tx1"/>
                </a:solidFill>
                <a:latin typeface="SimSun" panose="02010600030101010101" pitchFamily="2" charset="-122"/>
                <a:ea typeface="SimSun" panose="02010600030101010101" pitchFamily="2" charset="-122"/>
                <a:cs typeface="B Zar" pitchFamily="2" charset="-78"/>
              </a:rPr>
              <a:t>دانشگاه می‌باید از چارچوب فرهنگی، اقتصادی، اجتماعی و فیزیکی شهر حمایت کند.</a:t>
            </a:r>
          </a:p>
          <a:p>
            <a:pPr marL="622300" indent="-355600" algn="just" rtl="1">
              <a:buFont typeface="Wingdings" panose="05000000000000000000" pitchFamily="2" charset="2"/>
              <a:buChar char="q"/>
            </a:pPr>
            <a:r>
              <a:rPr lang="fa-IR" altLang="en-US" sz="2400" dirty="0" smtClean="0">
                <a:ln>
                  <a:solidFill>
                    <a:schemeClr val="accent6">
                      <a:lumMod val="50000"/>
                    </a:schemeClr>
                  </a:solidFill>
                </a:ln>
                <a:latin typeface="SimSun" panose="02010600030101010101" pitchFamily="2" charset="-122"/>
                <a:ea typeface="SimSun" panose="02010600030101010101" pitchFamily="2" charset="-122"/>
                <a:cs typeface="B Zar" pitchFamily="2" charset="-78"/>
              </a:rPr>
              <a:t>دانشگاه می‌باید به یک نیروی محرکه و نه یک محل تبدیل شود.</a:t>
            </a:r>
          </a:p>
          <a:p>
            <a:pPr marL="622300" indent="-355600" algn="just" rtl="1">
              <a:buFont typeface="Wingdings" panose="05000000000000000000" pitchFamily="2" charset="2"/>
              <a:buChar char="q"/>
            </a:pPr>
            <a:r>
              <a:rPr lang="fa-IR" altLang="en-US" sz="2400" dirty="0" smtClean="0">
                <a:ln>
                  <a:solidFill>
                    <a:schemeClr val="accent6">
                      <a:lumMod val="50000"/>
                    </a:schemeClr>
                  </a:solidFill>
                </a:ln>
                <a:latin typeface="SimSun" panose="02010600030101010101" pitchFamily="2" charset="-122"/>
                <a:ea typeface="SimSun" panose="02010600030101010101" pitchFamily="2" charset="-122"/>
                <a:cs typeface="B Zar" pitchFamily="2" charset="-78"/>
              </a:rPr>
              <a:t>دانشگاه باید نقش کارآفرینی </a:t>
            </a:r>
            <a:r>
              <a:rPr lang="fa-IR" altLang="en-US" sz="2400" smtClean="0">
                <a:ln>
                  <a:solidFill>
                    <a:schemeClr val="accent6">
                      <a:lumMod val="50000"/>
                    </a:schemeClr>
                  </a:solidFill>
                </a:ln>
                <a:latin typeface="SimSun" panose="02010600030101010101" pitchFamily="2" charset="-122"/>
                <a:ea typeface="SimSun" panose="02010600030101010101" pitchFamily="2" charset="-122"/>
                <a:cs typeface="B Zar" pitchFamily="2" charset="-78"/>
              </a:rPr>
              <a:t>را ارتقا </a:t>
            </a:r>
            <a:r>
              <a:rPr lang="fa-IR" altLang="en-US" sz="2400" dirty="0" smtClean="0">
                <a:ln>
                  <a:solidFill>
                    <a:schemeClr val="accent6">
                      <a:lumMod val="50000"/>
                    </a:schemeClr>
                  </a:solidFill>
                </a:ln>
                <a:latin typeface="SimSun" panose="02010600030101010101" pitchFamily="2" charset="-122"/>
                <a:ea typeface="SimSun" panose="02010600030101010101" pitchFamily="2" charset="-122"/>
                <a:cs typeface="B Zar" pitchFamily="2" charset="-78"/>
              </a:rPr>
              <a:t>دهد.</a:t>
            </a:r>
          </a:p>
          <a:p>
            <a:pPr marL="622300" indent="-355600" algn="just" rtl="1">
              <a:buFont typeface="Wingdings" panose="05000000000000000000" pitchFamily="2" charset="2"/>
              <a:buChar char="q"/>
            </a:pPr>
            <a:r>
              <a:rPr lang="fa-IR" altLang="en-US" sz="2400" dirty="0" smtClean="0">
                <a:ln>
                  <a:solidFill>
                    <a:schemeClr val="accent6">
                      <a:lumMod val="50000"/>
                    </a:schemeClr>
                  </a:solidFill>
                </a:ln>
                <a:latin typeface="SimSun" panose="02010600030101010101" pitchFamily="2" charset="-122"/>
                <a:ea typeface="SimSun" panose="02010600030101010101" pitchFamily="2" charset="-122"/>
                <a:cs typeface="B Zar" pitchFamily="2" charset="-78"/>
              </a:rPr>
              <a:t>دانشگاه باید رابطه‌ی تبریز با ایران، منطقه و جهان را برقرار کند.</a:t>
            </a:r>
          </a:p>
          <a:p>
            <a:pPr algn="just" rtl="1">
              <a:buFont typeface="Wingdings" panose="05000000000000000000" pitchFamily="2" charset="2"/>
              <a:buChar char="q"/>
            </a:pPr>
            <a:endParaRPr lang="en-US" altLang="en-US" sz="2400" dirty="0" smtClean="0">
              <a:ln>
                <a:solidFill>
                  <a:srgbClr val="002060"/>
                </a:solidFill>
              </a:ln>
              <a:solidFill>
                <a:schemeClr val="tx1"/>
              </a:solidFill>
              <a:latin typeface="SimSun" panose="02010600030101010101" pitchFamily="2" charset="-122"/>
              <a:ea typeface="SimSun" panose="02010600030101010101" pitchFamily="2" charset="-122"/>
              <a:cs typeface="IrisUPC" panose="020B0604020202020204" pitchFamily="34" charset="-34"/>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srgbClr val="E3DED1">
                    <a:shade val="50000"/>
                  </a:srgbClr>
                </a:solidFill>
              </a:rPr>
              <a:pPr/>
              <a:t>59</a:t>
            </a:fld>
            <a:endParaRPr lang="en-US">
              <a:solidFill>
                <a:srgbClr val="E3DED1">
                  <a:shade val="50000"/>
                </a:srgbClr>
              </a:solidFill>
            </a:endParaRPr>
          </a:p>
        </p:txBody>
      </p:sp>
    </p:spTree>
    <p:extLst>
      <p:ext uri="{BB962C8B-B14F-4D97-AF65-F5344CB8AC3E}">
        <p14:creationId xmlns:p14="http://schemas.microsoft.com/office/powerpoint/2010/main" val="9758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819900" cy="834081"/>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954" dirty="0">
                <a:cs typeface="B Titr" panose="00000700000000000000" pitchFamily="2" charset="-78"/>
              </a:rPr>
              <a:t>روند اشتغال کشور: کاهش اشتغال از سال1387</a:t>
            </a:r>
            <a:endParaRPr lang="en-US" sz="2954" dirty="0">
              <a:cs typeface="B Titr" panose="00000700000000000000" pitchFamily="2" charset="-78"/>
            </a:endParaRPr>
          </a:p>
        </p:txBody>
      </p:sp>
      <p:graphicFrame>
        <p:nvGraphicFramePr>
          <p:cNvPr id="4" name="Chart 3"/>
          <p:cNvGraphicFramePr>
            <a:graphicFrameLocks/>
          </p:cNvGraphicFramePr>
          <p:nvPr>
            <p:extLst/>
          </p:nvPr>
        </p:nvGraphicFramePr>
        <p:xfrm>
          <a:off x="513135" y="1923881"/>
          <a:ext cx="8224043" cy="4168537"/>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863533" y="3468277"/>
            <a:ext cx="1321535" cy="412774"/>
          </a:xfrm>
          <a:prstGeom prst="wedgeRoundRectCallout">
            <a:avLst>
              <a:gd name="adj1" fmla="val 52919"/>
              <a:gd name="adj2" fmla="val 222236"/>
              <a:gd name="adj3" fmla="val 16667"/>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900" dirty="0">
                <a:cs typeface="B Titr" panose="00000700000000000000" pitchFamily="2" charset="-78"/>
              </a:rPr>
              <a:t>روند با ثبات رشد: متوسط رشد ۳.۶ درصد</a:t>
            </a:r>
          </a:p>
        </p:txBody>
      </p:sp>
      <p:sp>
        <p:nvSpPr>
          <p:cNvPr id="6" name="Rounded Rectangular Callout 5"/>
          <p:cNvSpPr/>
          <p:nvPr/>
        </p:nvSpPr>
        <p:spPr>
          <a:xfrm>
            <a:off x="3018723" y="2708892"/>
            <a:ext cx="1553277" cy="556958"/>
          </a:xfrm>
          <a:prstGeom prst="wedgeRoundRectCallout">
            <a:avLst>
              <a:gd name="adj1" fmla="val 13097"/>
              <a:gd name="adj2" fmla="val 118356"/>
              <a:gd name="adj3" fmla="val 16667"/>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900" dirty="0">
                <a:cs typeface="B Titr" panose="00000700000000000000" pitchFamily="2" charset="-78"/>
              </a:rPr>
              <a:t>قله اشتغال در سال ۱۳۸۶ پیش از شروع روند نزولی</a:t>
            </a: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6</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11512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2303463"/>
            <a:ext cx="7772400" cy="2320925"/>
          </a:xfrm>
          <a:solidFill>
            <a:schemeClr val="bg1"/>
          </a:solidFill>
        </p:spPr>
        <p:txBody>
          <a:bodyPr/>
          <a:lstStyle/>
          <a:p>
            <a:pPr algn="ctr" rtl="1" eaLnBrk="1" hangingPunct="1"/>
            <a:r>
              <a:rPr lang="fa-IR" altLang="en-US" sz="10000" b="1" smtClean="0">
                <a:latin typeface="ITC Bookman Demi" pitchFamily="18" charset="0"/>
                <a:cs typeface="B Titr" panose="00000700000000000000" pitchFamily="2" charset="-78"/>
              </a:rPr>
              <a:t>با تشکر</a:t>
            </a:r>
            <a:endParaRPr lang="en-US" altLang="en-US" sz="10000" b="1" smtClean="0">
              <a:latin typeface="ITC Bookman Demi" pitchFamily="18" charset="0"/>
              <a:cs typeface="B Titr" panose="00000700000000000000" pitchFamily="2" charset="-78"/>
            </a:endParaRPr>
          </a:p>
        </p:txBody>
      </p:sp>
    </p:spTree>
    <p:extLst>
      <p:ext uri="{BB962C8B-B14F-4D97-AF65-F5344CB8AC3E}">
        <p14:creationId xmlns:p14="http://schemas.microsoft.com/office/powerpoint/2010/main" val="2993503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432472"/>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954" dirty="0">
                <a:cs typeface="B Titr" panose="00000700000000000000" pitchFamily="2" charset="-78"/>
              </a:rPr>
              <a:t>روند تولید ناخالص داخلی سرانه از </a:t>
            </a:r>
            <a:r>
              <a:rPr lang="fa-IR" sz="2954">
                <a:cs typeface="B Titr" panose="00000700000000000000" pitchFamily="2" charset="-78"/>
              </a:rPr>
              <a:t>ابتدای دهۀ </a:t>
            </a:r>
            <a:r>
              <a:rPr lang="fa-IR" sz="2954" dirty="0">
                <a:cs typeface="B Titr" panose="00000700000000000000" pitchFamily="2" charset="-78"/>
              </a:rPr>
              <a:t>هشتاد</a:t>
            </a:r>
            <a:endParaRPr lang="en-US" sz="2954" dirty="0">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628650" y="2125267"/>
          <a:ext cx="6669157" cy="326350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1628629" y="3382816"/>
            <a:ext cx="1321535" cy="412774"/>
          </a:xfrm>
          <a:prstGeom prst="wedgeRoundRectCallout">
            <a:avLst>
              <a:gd name="adj1" fmla="val 39109"/>
              <a:gd name="adj2" fmla="val 194603"/>
              <a:gd name="adj3" fmla="val 16667"/>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900" dirty="0">
                <a:cs typeface="B Titr" panose="00000700000000000000" pitchFamily="2" charset="-78"/>
              </a:rPr>
              <a:t>روند با ثبات رشد: متوسط رشد 5.3 درصد</a:t>
            </a:r>
          </a:p>
        </p:txBody>
      </p:sp>
      <p:sp>
        <p:nvSpPr>
          <p:cNvPr id="11" name="Rounded Rectangular Callout 10"/>
          <p:cNvSpPr/>
          <p:nvPr/>
        </p:nvSpPr>
        <p:spPr>
          <a:xfrm>
            <a:off x="3655658" y="3139576"/>
            <a:ext cx="1553277" cy="489538"/>
          </a:xfrm>
          <a:prstGeom prst="wedgeRoundRectCallout">
            <a:avLst>
              <a:gd name="adj1" fmla="val -45026"/>
              <a:gd name="adj2" fmla="val 162317"/>
              <a:gd name="adj3" fmla="val 16667"/>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fa-IR" sz="900" dirty="0">
                <a:cs typeface="B Titr" panose="00000700000000000000" pitchFamily="2" charset="-78"/>
              </a:rPr>
              <a:t>آغاز تغییر روند در رشد</a:t>
            </a:r>
          </a:p>
        </p:txBody>
      </p:sp>
      <p:sp>
        <p:nvSpPr>
          <p:cNvPr id="12" name="Rounded Rectangle 11"/>
          <p:cNvSpPr/>
          <p:nvPr/>
        </p:nvSpPr>
        <p:spPr>
          <a:xfrm>
            <a:off x="7312903" y="3655283"/>
            <a:ext cx="1668259" cy="96932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200" dirty="0">
                <a:cs typeface="B Titr" panose="00000700000000000000" pitchFamily="2" charset="-78"/>
              </a:rPr>
              <a:t>از سال 1387، روند رشد اقتصادی کشور تغییر کرد</a:t>
            </a:r>
          </a:p>
        </p:txBody>
      </p:sp>
      <p:sp>
        <p:nvSpPr>
          <p:cNvPr id="13" name="Rounded Rectangle 12"/>
          <p:cNvSpPr/>
          <p:nvPr/>
        </p:nvSpPr>
        <p:spPr>
          <a:xfrm>
            <a:off x="7312903" y="2553271"/>
            <a:ext cx="1668259" cy="97329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200" dirty="0">
                <a:cs typeface="B Titr" panose="00000700000000000000" pitchFamily="2" charset="-78"/>
              </a:rPr>
              <a:t>از ابتدای دهه هشتاد تا سال1386 رشد اقتصادی روند با ثباتی داشت</a:t>
            </a:r>
          </a:p>
        </p:txBody>
      </p:sp>
      <p:sp>
        <p:nvSpPr>
          <p:cNvPr id="9"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7</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27300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749"/>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74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633271" cy="889686"/>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lnSpc>
                <a:spcPct val="100000"/>
              </a:lnSpc>
            </a:pPr>
            <a:r>
              <a:rPr lang="fa-IR" sz="2800" dirty="0">
                <a:solidFill>
                  <a:schemeClr val="bg2">
                    <a:lumMod val="25000"/>
                  </a:schemeClr>
                </a:solidFill>
              </a:rPr>
              <a:t>درآمد حقیقی خانوار به قیمت‌های ثابت سال 1390: کاهش درآمد حقیقی خانوار از سال1386</a:t>
            </a:r>
          </a:p>
        </p:txBody>
      </p:sp>
      <p:graphicFrame>
        <p:nvGraphicFramePr>
          <p:cNvPr id="4" name="Content Placeholder 3"/>
          <p:cNvGraphicFramePr>
            <a:graphicFrameLocks noGrp="1"/>
          </p:cNvGraphicFramePr>
          <p:nvPr>
            <p:ph sz="half" idx="2"/>
            <p:extLst/>
          </p:nvPr>
        </p:nvGraphicFramePr>
        <p:xfrm>
          <a:off x="403612" y="2220047"/>
          <a:ext cx="8229601"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H="1" flipV="1">
            <a:off x="4046137" y="2365878"/>
            <a:ext cx="10002" cy="3179835"/>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6653886" y="2365877"/>
            <a:ext cx="753" cy="3179834"/>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9" name="Freeform 8"/>
          <p:cNvSpPr/>
          <p:nvPr/>
        </p:nvSpPr>
        <p:spPr>
          <a:xfrm>
            <a:off x="6542196" y="2275849"/>
            <a:ext cx="1504322" cy="693683"/>
          </a:xfrm>
          <a:custGeom>
            <a:avLst/>
            <a:gdLst>
              <a:gd name="connsiteX0" fmla="*/ 0 w 1749287"/>
              <a:gd name="connsiteY0" fmla="*/ 224810 h 556114"/>
              <a:gd name="connsiteX1" fmla="*/ 384313 w 1749287"/>
              <a:gd name="connsiteY1" fmla="*/ 12775 h 556114"/>
              <a:gd name="connsiteX2" fmla="*/ 1749287 w 1749287"/>
              <a:gd name="connsiteY2" fmla="*/ 556114 h 556114"/>
            </a:gdLst>
            <a:ahLst/>
            <a:cxnLst>
              <a:cxn ang="0">
                <a:pos x="connsiteX0" y="connsiteY0"/>
              </a:cxn>
              <a:cxn ang="0">
                <a:pos x="connsiteX1" y="connsiteY1"/>
              </a:cxn>
              <a:cxn ang="0">
                <a:pos x="connsiteX2" y="connsiteY2"/>
              </a:cxn>
            </a:cxnLst>
            <a:rect l="l" t="t" r="r" b="b"/>
            <a:pathLst>
              <a:path w="1749287" h="556114">
                <a:moveTo>
                  <a:pt x="0" y="224810"/>
                </a:moveTo>
                <a:cubicBezTo>
                  <a:pt x="46382" y="91184"/>
                  <a:pt x="92765" y="-42442"/>
                  <a:pt x="384313" y="12775"/>
                </a:cubicBezTo>
                <a:cubicBezTo>
                  <a:pt x="675861" y="67992"/>
                  <a:pt x="1749287" y="556114"/>
                  <a:pt x="1749287" y="556114"/>
                </a:cubicBezTo>
              </a:path>
            </a:pathLst>
          </a:custGeom>
          <a:ln>
            <a:tailEnd type="stealth" w="lg" len="lg"/>
          </a:ln>
        </p:spPr>
        <p:style>
          <a:lnRef idx="3">
            <a:schemeClr val="dk1"/>
          </a:lnRef>
          <a:fillRef idx="0">
            <a:schemeClr val="dk1"/>
          </a:fillRef>
          <a:effectRef idx="2">
            <a:schemeClr val="dk1"/>
          </a:effectRef>
          <a:fontRef idx="minor">
            <a:schemeClr val="tx1"/>
          </a:fontRef>
        </p:style>
        <p:txBody>
          <a:bodyPr rtlCol="0" anchor="ctr"/>
          <a:lstStyle/>
          <a:p>
            <a:pPr algn="ctr" rtl="0"/>
            <a:endParaRPr lang="en-US" sz="1350">
              <a:solidFill>
                <a:prstClr val="black"/>
              </a:solidFill>
            </a:endParaRPr>
          </a:p>
        </p:txBody>
      </p:sp>
      <p:sp>
        <p:nvSpPr>
          <p:cNvPr id="8" name="Rounded Rectangular Callout 7"/>
          <p:cNvSpPr/>
          <p:nvPr/>
        </p:nvSpPr>
        <p:spPr>
          <a:xfrm>
            <a:off x="6542197" y="1732103"/>
            <a:ext cx="1908026" cy="433891"/>
          </a:xfrm>
          <a:prstGeom prst="wedgeRoundRectCallout">
            <a:avLst>
              <a:gd name="adj1" fmla="val 50086"/>
              <a:gd name="adj2" fmla="val 186118"/>
              <a:gd name="adj3" fmla="val 16667"/>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015" dirty="0">
                <a:cs typeface="B Titr" panose="00000700000000000000" pitchFamily="2" charset="-78"/>
              </a:rPr>
              <a:t>درآمد خانوار شهری در سال 1394، 18 درصد کمتر از سال1386 است</a:t>
            </a:r>
            <a:endParaRPr lang="en-US" sz="1015" dirty="0">
              <a:cs typeface="B Titr" panose="00000700000000000000" pitchFamily="2" charset="-78"/>
            </a:endParaRPr>
          </a:p>
        </p:txBody>
      </p:sp>
      <p:cxnSp>
        <p:nvCxnSpPr>
          <p:cNvPr id="17" name="Straight Arrow Connector 16"/>
          <p:cNvCxnSpPr/>
          <p:nvPr/>
        </p:nvCxnSpPr>
        <p:spPr>
          <a:xfrm>
            <a:off x="6653885" y="2720148"/>
            <a:ext cx="175635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8408980" y="2694305"/>
            <a:ext cx="1255" cy="91312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4" name="Rounded Rectangular Callout 23"/>
          <p:cNvSpPr/>
          <p:nvPr/>
        </p:nvSpPr>
        <p:spPr>
          <a:xfrm>
            <a:off x="6618035" y="5990011"/>
            <a:ext cx="1908026" cy="433891"/>
          </a:xfrm>
          <a:prstGeom prst="wedgeRoundRectCallout">
            <a:avLst>
              <a:gd name="adj1" fmla="val 39900"/>
              <a:gd name="adj2" fmla="val -217540"/>
              <a:gd name="adj3" fmla="val 16667"/>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015" dirty="0">
                <a:cs typeface="B Titr" panose="00000700000000000000" pitchFamily="2" charset="-78"/>
              </a:rPr>
              <a:t>درآمد خانوار روستایی در سال 1394، 35 درصد کمتر از سال1386 است</a:t>
            </a:r>
            <a:endParaRPr lang="en-US" sz="1015" dirty="0">
              <a:cs typeface="B Titr" panose="00000700000000000000" pitchFamily="2" charset="-78"/>
            </a:endParaRPr>
          </a:p>
        </p:txBody>
      </p:sp>
      <p:cxnSp>
        <p:nvCxnSpPr>
          <p:cNvPr id="25" name="Straight Arrow Connector 24"/>
          <p:cNvCxnSpPr/>
          <p:nvPr/>
        </p:nvCxnSpPr>
        <p:spPr>
          <a:xfrm>
            <a:off x="6618035" y="4048747"/>
            <a:ext cx="175635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8372121" y="4035376"/>
            <a:ext cx="2263" cy="11826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2137012F-21A3-4601-A405-7F5A967C75A2}" type="slidenum">
              <a:rPr lang="en-US" smtClean="0"/>
              <a:pPr/>
              <a:t>8</a:t>
            </a:fld>
            <a:endParaRPr lang="en-US" dirty="0"/>
          </a:p>
        </p:txBody>
      </p:sp>
      <p:sp>
        <p:nvSpPr>
          <p:cNvPr id="14"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8</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4179724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394"/>
            <a:ext cx="7124700" cy="896588"/>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r>
              <a:rPr lang="fa-IR" sz="2954" dirty="0">
                <a:solidFill>
                  <a:schemeClr val="tx2">
                    <a:lumMod val="75000"/>
                  </a:schemeClr>
                </a:solidFill>
                <a:cs typeface="B Titr" panose="00000700000000000000" pitchFamily="2" charset="-78"/>
              </a:rPr>
              <a:t>پس انداز حقیقی در خانوار شهری و روستایی</a:t>
            </a:r>
          </a:p>
        </p:txBody>
      </p:sp>
      <p:graphicFrame>
        <p:nvGraphicFramePr>
          <p:cNvPr id="4" name="Chart 3"/>
          <p:cNvGraphicFramePr>
            <a:graphicFrameLocks/>
          </p:cNvGraphicFramePr>
          <p:nvPr>
            <p:extLst/>
          </p:nvPr>
        </p:nvGraphicFramePr>
        <p:xfrm>
          <a:off x="733966" y="1888148"/>
          <a:ext cx="7289014" cy="4173957"/>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3027443" y="5259728"/>
            <a:ext cx="2049158" cy="337532"/>
          </a:xfrm>
          <a:prstGeom prst="wedgeRoundRectCallout">
            <a:avLst>
              <a:gd name="adj1" fmla="val 10399"/>
              <a:gd name="adj2" fmla="val -363840"/>
              <a:gd name="adj3" fmla="val 16667"/>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015" dirty="0" err="1">
                <a:cs typeface="B Titr" panose="00000700000000000000" pitchFamily="2" charset="-78"/>
              </a:rPr>
              <a:t>بیشینه</a:t>
            </a:r>
            <a:r>
              <a:rPr lang="fa-IR" sz="1015" dirty="0">
                <a:cs typeface="B Titr" panose="00000700000000000000" pitchFamily="2" charset="-78"/>
              </a:rPr>
              <a:t> پس انداز خانوار روستایی در سال 1386</a:t>
            </a:r>
            <a:endParaRPr lang="en-US" sz="1015" dirty="0">
              <a:cs typeface="B Titr" panose="00000700000000000000" pitchFamily="2" charset="-78"/>
            </a:endParaRPr>
          </a:p>
        </p:txBody>
      </p:sp>
      <p:sp>
        <p:nvSpPr>
          <p:cNvPr id="6" name="Rounded Rectangular Callout 5"/>
          <p:cNvSpPr/>
          <p:nvPr/>
        </p:nvSpPr>
        <p:spPr>
          <a:xfrm>
            <a:off x="1626791" y="2611332"/>
            <a:ext cx="2049158" cy="337532"/>
          </a:xfrm>
          <a:prstGeom prst="wedgeRoundRectCallout">
            <a:avLst>
              <a:gd name="adj1" fmla="val 59947"/>
              <a:gd name="adj2" fmla="val 38444"/>
              <a:gd name="adj3" fmla="val 16667"/>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015" dirty="0" err="1">
                <a:cs typeface="B Titr" panose="00000700000000000000" pitchFamily="2" charset="-78"/>
              </a:rPr>
              <a:t>بیشینه</a:t>
            </a:r>
            <a:r>
              <a:rPr lang="fa-IR" sz="1015" dirty="0">
                <a:cs typeface="B Titr" panose="00000700000000000000" pitchFamily="2" charset="-78"/>
              </a:rPr>
              <a:t> پس انداز خانوار شهری در سال 1385</a:t>
            </a:r>
            <a:endParaRPr lang="en-US" sz="1015" dirty="0">
              <a:cs typeface="B Titr" panose="00000700000000000000" pitchFamily="2" charset="-78"/>
            </a:endParaRPr>
          </a:p>
        </p:txBody>
      </p:sp>
      <p:sp>
        <p:nvSpPr>
          <p:cNvPr id="7" name="Slide Number Placeholder 1"/>
          <p:cNvSpPr txBox="1">
            <a:spLocks/>
          </p:cNvSpPr>
          <p:nvPr/>
        </p:nvSpPr>
        <p:spPr bwMode="auto">
          <a:xfrm>
            <a:off x="8191500" y="641235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AF9738"/>
                </a:solidFill>
                <a:latin typeface="Calibri" pitchFamily="34" charset="0"/>
              </a:defRPr>
            </a:lvl1pPr>
            <a:lvl2pPr marL="742950" indent="-285750">
              <a:spcBef>
                <a:spcPct val="20000"/>
              </a:spcBef>
              <a:buFont typeface="Arial" charset="0"/>
              <a:buChar char="–"/>
              <a:defRPr sz="2000">
                <a:solidFill>
                  <a:srgbClr val="AF9738"/>
                </a:solidFill>
                <a:latin typeface="Calibri" pitchFamily="34" charset="0"/>
              </a:defRPr>
            </a:lvl2pPr>
            <a:lvl3pPr marL="1143000" indent="-228600">
              <a:spcBef>
                <a:spcPct val="20000"/>
              </a:spcBef>
              <a:buFont typeface="Arial" charset="0"/>
              <a:buChar char="•"/>
              <a:defRPr>
                <a:solidFill>
                  <a:srgbClr val="AF9738"/>
                </a:solidFill>
                <a:latin typeface="Calibri" pitchFamily="34" charset="0"/>
              </a:defRPr>
            </a:lvl3pPr>
            <a:lvl4pPr marL="1600200" indent="-228600">
              <a:spcBef>
                <a:spcPct val="20000"/>
              </a:spcBef>
              <a:buFont typeface="Arial" charset="0"/>
              <a:buChar char="–"/>
              <a:defRPr sz="1600">
                <a:solidFill>
                  <a:srgbClr val="AF9738"/>
                </a:solidFill>
                <a:latin typeface="Calibri" pitchFamily="34" charset="0"/>
              </a:defRPr>
            </a:lvl4pPr>
            <a:lvl5pPr marL="2057400" indent="-228600">
              <a:spcBef>
                <a:spcPct val="20000"/>
              </a:spcBef>
              <a:buFont typeface="Arial" charset="0"/>
              <a:buChar char="»"/>
              <a:defRPr sz="1600">
                <a:solidFill>
                  <a:srgbClr val="AF9738"/>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AF9738"/>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AF9738"/>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AF9738"/>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AF9738"/>
                </a:solidFill>
                <a:latin typeface="Calibri" pitchFamily="34" charset="0"/>
              </a:defRPr>
            </a:lvl9pPr>
          </a:lstStyle>
          <a:p>
            <a:pPr algn="r" eaLnBrk="1" hangingPunct="1">
              <a:spcBef>
                <a:spcPct val="0"/>
              </a:spcBef>
              <a:buFontTx/>
              <a:buNone/>
            </a:pPr>
            <a:fld id="{49E4E6A3-6848-4C63-99BF-F6B91037F073}" type="slidenum">
              <a:rPr lang="en-US" altLang="en-US" sz="1400">
                <a:solidFill>
                  <a:schemeClr val="tx1"/>
                </a:solidFill>
                <a:latin typeface="BASAER YAGHUT" pitchFamily="2" charset="0"/>
              </a:rPr>
              <a:pPr algn="r" eaLnBrk="1" hangingPunct="1">
                <a:spcBef>
                  <a:spcPct val="0"/>
                </a:spcBef>
                <a:buFontTx/>
                <a:buNone/>
              </a:pPr>
              <a:t>9</a:t>
            </a:fld>
            <a:endParaRPr lang="en-US" altLang="en-US" sz="1200" dirty="0">
              <a:solidFill>
                <a:schemeClr val="tx1"/>
              </a:solidFill>
              <a:latin typeface="BASAER YAGHUT" pitchFamily="2" charset="0"/>
            </a:endParaRPr>
          </a:p>
        </p:txBody>
      </p:sp>
    </p:spTree>
    <p:extLst>
      <p:ext uri="{BB962C8B-B14F-4D97-AF65-F5344CB8AC3E}">
        <p14:creationId xmlns:p14="http://schemas.microsoft.com/office/powerpoint/2010/main" val="57833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83434</TotalTime>
  <Words>3608</Words>
  <Application>Microsoft Office PowerPoint</Application>
  <PresentationFormat>On-screen Show (4:3)</PresentationFormat>
  <Paragraphs>407</Paragraphs>
  <Slides>60</Slides>
  <Notes>5</Notes>
  <HiddenSlides>1</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60</vt:i4>
      </vt:variant>
    </vt:vector>
  </HeadingPairs>
  <TitlesOfParts>
    <vt:vector size="79" baseType="lpstr">
      <vt:lpstr>SimSun</vt:lpstr>
      <vt:lpstr>Arial</vt:lpstr>
      <vt:lpstr>B Elham</vt:lpstr>
      <vt:lpstr>B Homa</vt:lpstr>
      <vt:lpstr>B Mitra</vt:lpstr>
      <vt:lpstr>B Nazanin</vt:lpstr>
      <vt:lpstr>B Titr</vt:lpstr>
      <vt:lpstr>B Zar</vt:lpstr>
      <vt:lpstr>BASAER YAGHUT</vt:lpstr>
      <vt:lpstr>Calibri</vt:lpstr>
      <vt:lpstr>Courier New</vt:lpstr>
      <vt:lpstr>IranNastaliq</vt:lpstr>
      <vt:lpstr>IrisUPC</vt:lpstr>
      <vt:lpstr>ITC Bookman Demi</vt:lpstr>
      <vt:lpstr>Times New Roman</vt:lpstr>
      <vt:lpstr>Titr</vt:lpstr>
      <vt:lpstr>Wingdings</vt:lpstr>
      <vt:lpstr>Wingdings 2</vt:lpstr>
      <vt:lpstr>Sample presentation slides</vt:lpstr>
      <vt:lpstr>PowerPoint Presentation</vt:lpstr>
      <vt:lpstr>توسعه‌ی اقتصادی؟</vt:lpstr>
      <vt:lpstr>PowerPoint Presentation</vt:lpstr>
      <vt:lpstr>PowerPoint Presentation</vt:lpstr>
      <vt:lpstr>نسبت شاغلین به کل جمعیت</vt:lpstr>
      <vt:lpstr>روند اشتغال کشور: کاهش اشتغال از سال1387</vt:lpstr>
      <vt:lpstr>روند تولید ناخالص داخلی سرانه از ابتدای دهۀ هشتاد</vt:lpstr>
      <vt:lpstr>درآمد حقیقی خانوار به قیمت‌های ثابت سال 1390: کاهش درآمد حقیقی خانوار از سال1386</vt:lpstr>
      <vt:lpstr>پس انداز حقیقی در خانوار شهری و روستایی</vt:lpstr>
      <vt:lpstr>تولید ناخالص داخلی سرانه و مقایسه با روند رشد ۵.۳ درصدی: کاهش رشد سرانه و کاهش منابع دردسترس برای سرمایه‌گذاری</vt:lpstr>
      <vt:lpstr>نسبت سرمایه‌گذاری به موجودی سرمایه</vt:lpstr>
      <vt:lpstr>طرف عرضه و تقاضا</vt:lpstr>
      <vt:lpstr>تحریم‌های تشدیدشده و تمدیدشده</vt:lpstr>
      <vt:lpstr>نگرانی‌ها از افزایش نرخ تورم</vt:lpstr>
      <vt:lpstr>شهـر چه باید بکند؟</vt:lpstr>
      <vt:lpstr>PowerPoint Presentation</vt:lpstr>
      <vt:lpstr>PowerPoint Presentation</vt:lpstr>
      <vt:lpstr>PowerPoint Presentation</vt:lpstr>
      <vt:lpstr>PowerPoint Presentation</vt:lpstr>
      <vt:lpstr>PowerPoint Presentation</vt:lpstr>
      <vt:lpstr>PowerPoint Presentation</vt:lpstr>
      <vt:lpstr>تعریف رقابت‌پذیری در شهر تبریز</vt:lpstr>
      <vt:lpstr>نسبت سرمایه‌گذاری به تولید ناخالص داخلی و پیش‌بینی بر اساس رشد ۵.۳ درصدی سرانه</vt:lpstr>
      <vt:lpstr>PowerPoint Presentation</vt:lpstr>
      <vt:lpstr>برای موفقیت برنامه‌ی استراتژیک تبریز لازم است</vt:lpstr>
      <vt:lpstr>PowerPoint Presentation</vt:lpstr>
      <vt:lpstr>قیمت زمین و آپارتمان به طور متوسط در تهران</vt:lpstr>
      <vt:lpstr>PowerPoint Presentation</vt:lpstr>
      <vt:lpstr>سیاست‌گذاری در زمین شهری</vt:lpstr>
      <vt:lpstr>توسعه‌ی پایدار با سیاست زمین مناسب شروع می‌شود</vt:lpstr>
      <vt:lpstr>اقتصاد مدرن</vt:lpstr>
      <vt:lpstr>درصد متوسط رشد سالانه جمعیت  ۱۳۳۵ - ۱۳۹۵</vt:lpstr>
      <vt:lpstr>PowerPoint Presentation</vt:lpstr>
      <vt:lpstr>PowerPoint Presentation</vt:lpstr>
      <vt:lpstr>PowerPoint Presentation</vt:lpstr>
      <vt:lpstr>متوسط اجاره‌بهای یک متر مربع آپارتمان در شهر تهران  (هزار ریال)</vt:lpstr>
      <vt:lpstr>PowerPoint Presentation</vt:lpstr>
      <vt:lpstr>PowerPoint Presentation</vt:lpstr>
      <vt:lpstr>روند واحد مسکونی در پروانه‌های ساختمانی مناطق شهری کشور</vt:lpstr>
      <vt:lpstr>روند تعداد واحد مسکونی در پروانه های ساختمانی شهر تهران</vt:lpstr>
      <vt:lpstr>PowerPoint Presentation</vt:lpstr>
      <vt:lpstr>برنامه‌ی استراتژیک شهر تبریز</vt:lpstr>
      <vt:lpstr>هویت برتر شهری (برند معتبر شهری)</vt:lpstr>
      <vt:lpstr>PowerPoint Presentation</vt:lpstr>
      <vt:lpstr>PowerPoint Presentation</vt:lpstr>
      <vt:lpstr>نرخ پایین پس‌انداز و نیاز به سرمایه‌گذاری خارجی چگونه برای «ایران» برندآفرینی کنیم؟</vt:lpstr>
      <vt:lpstr>دشواری ارزشیابی brand</vt:lpstr>
      <vt:lpstr>منابع خلق ارزش برند</vt:lpstr>
      <vt:lpstr>PowerPoint Presentation</vt:lpstr>
      <vt:lpstr>PowerPoint Presentation</vt:lpstr>
      <vt:lpstr>تأمین مالی شهرداری‌ها پایه‌ی اساسی رشد پایدار شهرهاست</vt:lpstr>
      <vt:lpstr>PowerPoint Presentation</vt:lpstr>
      <vt:lpstr>مكان‌سازي (Placemaking)</vt:lpstr>
      <vt:lpstr>PowerPoint Presentation</vt:lpstr>
      <vt:lpstr>PowerPoint Presentation</vt:lpstr>
      <vt:lpstr>PowerPoint Presentation</vt:lpstr>
      <vt:lpstr>PowerPoint Presentation</vt:lpstr>
      <vt:lpstr>PowerPoint Presentation</vt:lpstr>
      <vt:lpstr>دانشگاه تبریز وظیفه دارد</vt:lpstr>
      <vt:lpstr>با تشکر</vt:lpstr>
    </vt:vector>
  </TitlesOfParts>
  <Company>Saudi Aramco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hossein abdoh</cp:lastModifiedBy>
  <cp:revision>1979</cp:revision>
  <dcterms:created xsi:type="dcterms:W3CDTF">2007-09-07T17:57:35Z</dcterms:created>
  <dcterms:modified xsi:type="dcterms:W3CDTF">2018-02-15T12:32:22Z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